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77" r:id="rId3"/>
    <p:sldId id="298" r:id="rId4"/>
    <p:sldId id="307" r:id="rId5"/>
    <p:sldId id="291" r:id="rId6"/>
    <p:sldId id="295" r:id="rId7"/>
    <p:sldId id="284" r:id="rId8"/>
    <p:sldId id="306" r:id="rId9"/>
    <p:sldId id="296" r:id="rId10"/>
    <p:sldId id="285" r:id="rId11"/>
    <p:sldId id="297" r:id="rId12"/>
    <p:sldId id="305" r:id="rId13"/>
    <p:sldId id="299" r:id="rId14"/>
    <p:sldId id="304" r:id="rId15"/>
    <p:sldId id="293" r:id="rId16"/>
    <p:sldId id="289" r:id="rId17"/>
    <p:sldId id="302" r:id="rId18"/>
    <p:sldId id="303" r:id="rId19"/>
    <p:sldId id="292" r:id="rId20"/>
    <p:sldId id="290" r:id="rId21"/>
    <p:sldId id="286" r:id="rId22"/>
    <p:sldId id="282" r:id="rId23"/>
    <p:sldId id="279" r:id="rId24"/>
    <p:sldId id="301" r:id="rId25"/>
    <p:sldId id="287" r:id="rId26"/>
    <p:sldId id="28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esh Gupta" initials="EG" lastIdx="1" clrIdx="0">
    <p:extLst>
      <p:ext uri="{19B8F6BF-5375-455C-9EA6-DF929625EA0E}">
        <p15:presenceInfo xmlns:p15="http://schemas.microsoft.com/office/powerpoint/2012/main" userId="049011acd43b95c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D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0427" autoAdjust="0"/>
  </p:normalViewPr>
  <p:slideViewPr>
    <p:cSldViewPr snapToGrid="0">
      <p:cViewPr>
        <p:scale>
          <a:sx n="52" d="100"/>
          <a:sy n="52" d="100"/>
        </p:scale>
        <p:origin x="667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00.png>
</file>

<file path=ppt/media/image101.png>
</file>

<file path=ppt/media/image11.png>
</file>

<file path=ppt/media/image110.png>
</file>

<file path=ppt/media/image111.png>
</file>

<file path=ppt/media/image112.png>
</file>

<file path=ppt/media/image12.png>
</file>

<file path=ppt/media/image120.png>
</file>

<file path=ppt/media/image121.png>
</file>

<file path=ppt/media/image13.png>
</file>

<file path=ppt/media/image130.png>
</file>

<file path=ppt/media/image131.png>
</file>

<file path=ppt/media/image132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61.png>
</file>

<file path=ppt/media/image17.png>
</file>

<file path=ppt/media/image170.png>
</file>

<file path=ppt/media/image18.png>
</file>

<file path=ppt/media/image180.png>
</file>

<file path=ppt/media/image181.png>
</file>

<file path=ppt/media/image19.png>
</file>

<file path=ppt/media/image190.png>
</file>

<file path=ppt/media/image191.png>
</file>

<file path=ppt/media/image2.png>
</file>

<file path=ppt/media/image20.png>
</file>

<file path=ppt/media/image200.png>
</file>

<file path=ppt/media/image21.png>
</file>

<file path=ppt/media/image210.png>
</file>

<file path=ppt/media/image211.png>
</file>

<file path=ppt/media/image22.png>
</file>

<file path=ppt/media/image220.png>
</file>

<file path=ppt/media/image221.png>
</file>

<file path=ppt/media/image23.png>
</file>

<file path=ppt/media/image230.png>
</file>

<file path=ppt/media/image231.png>
</file>

<file path=ppt/media/image24.png>
</file>

<file path=ppt/media/image240.png>
</file>

<file path=ppt/media/image241.png>
</file>

<file path=ppt/media/image25.png>
</file>

<file path=ppt/media/image250.png>
</file>

<file path=ppt/media/image251.png>
</file>

<file path=ppt/media/image26.png>
</file>

<file path=ppt/media/image260.png>
</file>

<file path=ppt/media/image261.png>
</file>

<file path=ppt/media/image27.png>
</file>

<file path=ppt/media/image270.png>
</file>

<file path=ppt/media/image28.png>
</file>

<file path=ppt/media/image29.png>
</file>

<file path=ppt/media/image290.png>
</file>

<file path=ppt/media/image291.png>
</file>

<file path=ppt/media/image3.png>
</file>

<file path=ppt/media/image30.png>
</file>

<file path=ppt/media/image300.png>
</file>

<file path=ppt/media/image301.png>
</file>

<file path=ppt/media/image31.png>
</file>

<file path=ppt/media/image310.png>
</file>

<file path=ppt/media/image311.png>
</file>

<file path=ppt/media/image312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png>
</file>

<file path=ppt/media/image360.png>
</file>

<file path=ppt/media/image37.png>
</file>

<file path=ppt/media/image370.png>
</file>

<file path=ppt/media/image38.png>
</file>

<file path=ppt/media/image380.png>
</file>

<file path=ppt/media/image381.png>
</file>

<file path=ppt/media/image39.png>
</file>

<file path=ppt/media/image390.png>
</file>

<file path=ppt/media/image391.png>
</file>

<file path=ppt/media/image4.png>
</file>

<file path=ppt/media/image40.png>
</file>

<file path=ppt/media/image400.png>
</file>

<file path=ppt/media/image401.png>
</file>

<file path=ppt/media/image41.png>
</file>

<file path=ppt/media/image410.png>
</file>

<file path=ppt/media/image411.png>
</file>

<file path=ppt/media/image42.png>
</file>

<file path=ppt/media/image420.png>
</file>

<file path=ppt/media/image43.png>
</file>

<file path=ppt/media/image44.png>
</file>

<file path=ppt/media/image45.png>
</file>

<file path=ppt/media/image450.png>
</file>

<file path=ppt/media/image46.png>
</file>

<file path=ppt/media/image47.png>
</file>

<file path=ppt/media/image470.png>
</file>

<file path=ppt/media/image48.png>
</file>

<file path=ppt/media/image49.png>
</file>

<file path=ppt/media/image490.png>
</file>

<file path=ppt/media/image5.jpeg>
</file>

<file path=ppt/media/image5.png>
</file>

<file path=ppt/media/image50.png>
</file>

<file path=ppt/media/image500.png>
</file>

<file path=ppt/media/image51.png>
</file>

<file path=ppt/media/image510.png>
</file>

<file path=ppt/media/image52.png>
</file>

<file path=ppt/media/image520.png>
</file>

<file path=ppt/media/image53.png>
</file>

<file path=ppt/media/image54.png>
</file>

<file path=ppt/media/image55.png>
</file>

<file path=ppt/media/image550.png>
</file>

<file path=ppt/media/image56.gif>
</file>

<file path=ppt/media/image56.png>
</file>

<file path=ppt/media/image57.gif>
</file>

<file path=ppt/media/image57.png>
</file>

<file path=ppt/media/image58.png>
</file>

<file path=ppt/media/image59.png>
</file>

<file path=ppt/media/image590.png>
</file>

<file path=ppt/media/image6.png>
</file>

<file path=ppt/media/image60.png>
</file>

<file path=ppt/media/image61.png>
</file>

<file path=ppt/media/image610.png>
</file>

<file path=ppt/media/image62.png>
</file>

<file path=ppt/media/image620.png>
</file>

<file path=ppt/media/image63.png>
</file>

<file path=ppt/media/image630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png>
</file>

<file path=ppt/media/image9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E0E68-A136-49B5-A0EE-49A36FFD4002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206890-0E6B-4898-8422-3B20012C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432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Transmon</a:t>
            </a:r>
            <a:r>
              <a:rPr lang="en-US" dirty="0" smtClean="0"/>
              <a:t> offers the desired non-linearity </a:t>
            </a:r>
          </a:p>
          <a:p>
            <a:r>
              <a:rPr lang="en-US" dirty="0" smtClean="0"/>
              <a:t>2.</a:t>
            </a:r>
            <a:r>
              <a:rPr lang="en-US" baseline="0" dirty="0" smtClean="0"/>
              <a:t> </a:t>
            </a:r>
            <a:r>
              <a:rPr lang="en-US" dirty="0" smtClean="0"/>
              <a:t>Schemes such as SNAP and Grape use the dispersive interaction </a:t>
            </a:r>
          </a:p>
          <a:p>
            <a:r>
              <a:rPr lang="en-US" dirty="0" smtClean="0"/>
              <a:t>3. Coupling</a:t>
            </a:r>
            <a:r>
              <a:rPr lang="en-US" baseline="0" dirty="0" smtClean="0"/>
              <a:t> introduces loss into the cavity  --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06890-0E6B-4898-8422-3B20012C14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76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06890-0E6B-4898-8422-3B20012C14F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29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Compare with Single</a:t>
            </a:r>
            <a:r>
              <a:rPr lang="en-US" baseline="0" dirty="0" smtClean="0"/>
              <a:t> Mode ECD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06890-0E6B-4898-8422-3B20012C14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07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𝑀𝐸𝐶𝐷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⟩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d>
                        <m:dPr>
                          <m:begChr m:val="⟨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⟩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d>
                        <m:dPr>
                          <m:begChr m:val="⟨"/>
                          <m:endChr m:val="|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US" dirty="0" smtClean="0"/>
              </a:p>
              <a:p>
                <a:r>
                  <a:rPr lang="en-US" dirty="0" smtClean="0"/>
                  <a:t>Not simultaneously driving each mode to prevent heating of modes (cite CNOD paper)</a:t>
                </a:r>
              </a:p>
              <a:p>
                <a:r>
                  <a:rPr lang="en-US" dirty="0" smtClean="0"/>
                  <a:t>Downside: speed of gates is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1/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b="0" i="0" smtClean="0">
                    <a:latin typeface="Cambria Math" panose="02040503050406030204" pitchFamily="18" charset="0"/>
                  </a:rPr>
                  <a:t>𝑀𝐸𝐶𝐷</a:t>
                </a:r>
                <a:r>
                  <a:rPr lang="en-US" b="0" i="0" smtClean="0">
                    <a:latin typeface="Cambria Math" panose="02040503050406030204" pitchFamily="18" charset="0"/>
                  </a:rPr>
                  <a:t>(𝛽, 𝛾)=𝐷_1 (−𝛽/2) 𝐷_2 (𝛾/2  )  |𝑔⟩⟨𝑔┤|+</a:t>
                </a:r>
                <a:r>
                  <a:rPr lang="en-US" i="0">
                    <a:latin typeface="Cambria Math" panose="02040503050406030204" pitchFamily="18" charset="0"/>
                  </a:rPr>
                  <a:t>𝐷_1 (𝛽/2) 𝐷_2 (−𝛾/2)  |</a:t>
                </a:r>
                <a:r>
                  <a:rPr lang="en-US" b="0" i="0" smtClean="0">
                    <a:latin typeface="Cambria Math" panose="02040503050406030204" pitchFamily="18" charset="0"/>
                  </a:rPr>
                  <a:t>𝑒⟩</a:t>
                </a:r>
                <a:r>
                  <a:rPr lang="en-US" i="0">
                    <a:latin typeface="Cambria Math" panose="02040503050406030204" pitchFamily="18" charset="0"/>
                  </a:rPr>
                  <a:t>⟨</a:t>
                </a:r>
                <a:r>
                  <a:rPr lang="en-US" b="0" i="0" smtClean="0">
                    <a:latin typeface="Cambria Math" panose="02040503050406030204" pitchFamily="18" charset="0"/>
                  </a:rPr>
                  <a:t>𝑒┤|</a:t>
                </a:r>
                <a:endParaRPr lang="en-US" dirty="0" smtClean="0"/>
              </a:p>
              <a:p>
                <a:r>
                  <a:rPr lang="en-US" dirty="0" smtClean="0"/>
                  <a:t>Not simultaneously driving each mode to prevent heating of modes (cite CNOD paper)</a:t>
                </a:r>
              </a:p>
              <a:p>
                <a:r>
                  <a:rPr lang="en-US" dirty="0" smtClean="0"/>
                  <a:t>Downside: speed of gates is </a:t>
                </a:r>
                <a:r>
                  <a:rPr lang="en-US" b="0" i="0" smtClean="0">
                    <a:latin typeface="Cambria Math" panose="02040503050406030204" pitchFamily="18" charset="0"/>
                  </a:rPr>
                  <a:t>1/</a:t>
                </a:r>
                <a:r>
                  <a:rPr lang="en-US" i="0">
                    <a:latin typeface="Cambria Math" panose="02040503050406030204" pitchFamily="18" charset="0"/>
                  </a:rPr>
                  <a:t>𝜒𝛼_0</a:t>
                </a: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06890-0E6B-4898-8422-3B20012C14F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96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Tx/>
                  <a:buChar char="-"/>
                </a:pPr>
                <a:r>
                  <a:rPr lang="en-US" dirty="0" smtClean="0"/>
                  <a:t>Parameter Optimization</a:t>
                </a:r>
                <a:r>
                  <a:rPr lang="en-US" baseline="0" dirty="0" smtClean="0"/>
                  <a:t> </a:t>
                </a:r>
              </a:p>
              <a:p>
                <a:pPr marL="0" indent="0">
                  <a:buFontTx/>
                  <a:buNone/>
                </a:pPr>
                <a:r>
                  <a:rPr lang="en-US" baseline="0" dirty="0" smtClean="0"/>
                  <a:t>- Pulse Optimization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Echo out unwanted terms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𝜒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r>
                  <a:rPr lang="en-US" dirty="0" smtClean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𝜒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𝑎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r>
                  <a:rPr lang="en-US" dirty="0" smtClean="0"/>
                  <a:t>) by constructing symmetric pulses for cavity drive.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semi-classical phase space </a:t>
                </a:r>
                <a:r>
                  <a:rPr lang="en-US" dirty="0" err="1" smtClean="0"/>
                  <a:t>treajectory</a:t>
                </a:r>
                <a:r>
                  <a:rPr lang="en-US" dirty="0" smtClean="0"/>
                  <a:t> method to find pulses which realize target displacements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marL="171450" indent="-171450">
                  <a:buFontTx/>
                  <a:buChar char="-"/>
                </a:pPr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Tx/>
                  <a:buChar char="-"/>
                </a:pPr>
                <a:r>
                  <a:rPr lang="en-US" dirty="0" smtClean="0"/>
                  <a:t>Parameter Optimization</a:t>
                </a:r>
                <a:r>
                  <a:rPr lang="en-US" baseline="0" dirty="0" smtClean="0"/>
                  <a:t> </a:t>
                </a:r>
              </a:p>
              <a:p>
                <a:pPr marL="0" indent="0">
                  <a:buFontTx/>
                  <a:buNone/>
                </a:pPr>
                <a:r>
                  <a:rPr lang="en-US" baseline="0" dirty="0" smtClean="0"/>
                  <a:t>- Pulse Optimization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Echo out unwanted terms</a:t>
                </a:r>
                <a:r>
                  <a:rPr lang="en-US" b="0" i="0" smtClean="0">
                    <a:latin typeface="Cambria Math" panose="02040503050406030204" pitchFamily="18" charset="0"/>
                  </a:rPr>
                  <a:t> (</a:t>
                </a:r>
                <a:r>
                  <a:rPr lang="en-US" i="0">
                    <a:latin typeface="Cambria Math" panose="02040503050406030204" pitchFamily="18" charset="0"/>
                  </a:rPr>
                  <a:t>𝜒〖|𝛼|〗^2 𝜎_𝑧</a:t>
                </a:r>
                <a:r>
                  <a:rPr lang="en-US" dirty="0" smtClean="0"/>
                  <a:t> and </a:t>
                </a:r>
                <a:r>
                  <a:rPr lang="en-US" i="0">
                    <a:latin typeface="Cambria Math" panose="02040503050406030204" pitchFamily="18" charset="0"/>
                  </a:rPr>
                  <a:t>𝜒𝑎^+ 𝑎𝜎_𝑧</a:t>
                </a:r>
                <a:r>
                  <a:rPr lang="en-US" dirty="0" smtClean="0"/>
                  <a:t>) by constructing symmetric pulses for cavity drive.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semi-classical phase space </a:t>
                </a:r>
                <a:r>
                  <a:rPr lang="en-US" dirty="0" err="1" smtClean="0"/>
                  <a:t>treajectory</a:t>
                </a:r>
                <a:r>
                  <a:rPr lang="en-US" dirty="0" smtClean="0"/>
                  <a:t> method to find pulses which realize target displacements </a:t>
                </a:r>
                <a:r>
                  <a:rPr lang="en-US" b="0" i="0" smtClean="0">
                    <a:latin typeface="Cambria Math" panose="02040503050406030204" pitchFamily="18" charset="0"/>
                  </a:rPr>
                  <a:t> 𝛽 ⃗  </a:t>
                </a:r>
                <a:endParaRPr lang="en-US" dirty="0" smtClean="0"/>
              </a:p>
              <a:p>
                <a:pPr marL="171450" indent="-171450">
                  <a:buFontTx/>
                  <a:buChar char="-"/>
                </a:pP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06890-0E6B-4898-8422-3B20012C14F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09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Tx/>
                  <a:buChar char="-"/>
                </a:pPr>
                <a:r>
                  <a:rPr lang="en-US" dirty="0" smtClean="0"/>
                  <a:t>Parameter Optimization</a:t>
                </a:r>
                <a:r>
                  <a:rPr lang="en-US" baseline="0" dirty="0" smtClean="0"/>
                  <a:t> </a:t>
                </a:r>
              </a:p>
              <a:p>
                <a:pPr marL="0" indent="0">
                  <a:buFontTx/>
                  <a:buNone/>
                </a:pPr>
                <a:r>
                  <a:rPr lang="en-US" baseline="0" dirty="0" smtClean="0"/>
                  <a:t>- Pulse Optimization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Echo out unwanted terms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𝜒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r>
                  <a:rPr lang="en-US" dirty="0" smtClean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𝜒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𝑎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r>
                  <a:rPr lang="en-US" dirty="0" smtClean="0"/>
                  <a:t>) by constructing symmetric pulses for cavity drive.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semi-classical phase space </a:t>
                </a:r>
                <a:r>
                  <a:rPr lang="en-US" dirty="0" err="1" smtClean="0"/>
                  <a:t>treajectory</a:t>
                </a:r>
                <a:r>
                  <a:rPr lang="en-US" dirty="0" smtClean="0"/>
                  <a:t> method to find pulses which realize target displacements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marL="171450" indent="-171450">
                  <a:buFontTx/>
                  <a:buChar char="-"/>
                </a:pPr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Tx/>
                  <a:buChar char="-"/>
                </a:pPr>
                <a:r>
                  <a:rPr lang="en-US" dirty="0" smtClean="0"/>
                  <a:t>Parameter Optimization</a:t>
                </a:r>
                <a:r>
                  <a:rPr lang="en-US" baseline="0" dirty="0" smtClean="0"/>
                  <a:t> </a:t>
                </a:r>
              </a:p>
              <a:p>
                <a:pPr marL="0" indent="0">
                  <a:buFontTx/>
                  <a:buNone/>
                </a:pPr>
                <a:r>
                  <a:rPr lang="en-US" baseline="0" dirty="0" smtClean="0"/>
                  <a:t>- Pulse Optimization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Echo out unwanted terms</a:t>
                </a:r>
                <a:r>
                  <a:rPr lang="en-US" b="0" i="0" smtClean="0">
                    <a:latin typeface="Cambria Math" panose="02040503050406030204" pitchFamily="18" charset="0"/>
                  </a:rPr>
                  <a:t> (</a:t>
                </a:r>
                <a:r>
                  <a:rPr lang="en-US" i="0">
                    <a:latin typeface="Cambria Math" panose="02040503050406030204" pitchFamily="18" charset="0"/>
                  </a:rPr>
                  <a:t>𝜒〖|𝛼|〗^2 𝜎_𝑧</a:t>
                </a:r>
                <a:r>
                  <a:rPr lang="en-US" dirty="0" smtClean="0"/>
                  <a:t> and </a:t>
                </a:r>
                <a:r>
                  <a:rPr lang="en-US" i="0">
                    <a:latin typeface="Cambria Math" panose="02040503050406030204" pitchFamily="18" charset="0"/>
                  </a:rPr>
                  <a:t>𝜒𝑎^+ 𝑎𝜎_𝑧</a:t>
                </a:r>
                <a:r>
                  <a:rPr lang="en-US" dirty="0" smtClean="0"/>
                  <a:t>) by constructing symmetric pulses for cavity drive.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semi-classical phase space </a:t>
                </a:r>
                <a:r>
                  <a:rPr lang="en-US" dirty="0" err="1" smtClean="0"/>
                  <a:t>treajectory</a:t>
                </a:r>
                <a:r>
                  <a:rPr lang="en-US" dirty="0" smtClean="0"/>
                  <a:t> method to find pulses which realize target displacements </a:t>
                </a:r>
                <a:r>
                  <a:rPr lang="en-US" b="0" i="0" smtClean="0">
                    <a:latin typeface="Cambria Math" panose="02040503050406030204" pitchFamily="18" charset="0"/>
                  </a:rPr>
                  <a:t> 𝛽 ⃗  </a:t>
                </a:r>
                <a:endParaRPr lang="en-US" dirty="0" smtClean="0"/>
              </a:p>
              <a:p>
                <a:pPr marL="171450" indent="-171450">
                  <a:buFontTx/>
                  <a:buChar char="-"/>
                </a:pP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06890-0E6B-4898-8422-3B20012C14F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542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71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52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870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29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195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93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9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331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667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45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658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A97B3-E6E1-420F-8665-1F9FE478278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30F5A-AB6B-4219-A714-1B1F2043C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013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20.png"/><Relationship Id="rId18" Type="http://schemas.openxmlformats.org/officeDocument/2006/relationships/image" Target="../media/image411.png"/><Relationship Id="rId12" Type="http://schemas.openxmlformats.org/officeDocument/2006/relationships/image" Target="../media/image510.png"/><Relationship Id="rId17" Type="http://schemas.openxmlformats.org/officeDocument/2006/relationships/image" Target="../media/image401.png"/><Relationship Id="rId16" Type="http://schemas.openxmlformats.org/officeDocument/2006/relationships/image" Target="../media/image391.png"/><Relationship Id="rId1" Type="http://schemas.openxmlformats.org/officeDocument/2006/relationships/slideLayout" Target="../slideLayouts/slideLayout7.xml"/><Relationship Id="rId11" Type="http://schemas.openxmlformats.org/officeDocument/2006/relationships/image" Target="../media/image360.png"/><Relationship Id="rId15" Type="http://schemas.openxmlformats.org/officeDocument/2006/relationships/image" Target="../media/image381.png"/><Relationship Id="rId10" Type="http://schemas.openxmlformats.org/officeDocument/2006/relationships/image" Target="../media/image350.png"/><Relationship Id="rId19" Type="http://schemas.openxmlformats.org/officeDocument/2006/relationships/image" Target="../media/image420.png"/><Relationship Id="rId9" Type="http://schemas.openxmlformats.org/officeDocument/2006/relationships/image" Target="../media/image470.png"/><Relationship Id="rId14" Type="http://schemas.openxmlformats.org/officeDocument/2006/relationships/image" Target="../media/image37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0.png"/><Relationship Id="rId2" Type="http://schemas.openxmlformats.org/officeDocument/2006/relationships/image" Target="../media/image5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0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1.png"/><Relationship Id="rId5" Type="http://schemas.openxmlformats.org/officeDocument/2006/relationships/image" Target="../media/image300.png"/><Relationship Id="rId4" Type="http://schemas.openxmlformats.org/officeDocument/2006/relationships/image" Target="../media/image6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0.png"/><Relationship Id="rId13" Type="http://schemas.openxmlformats.org/officeDocument/2006/relationships/image" Target="../media/image220.png"/><Relationship Id="rId3" Type="http://schemas.openxmlformats.org/officeDocument/2006/relationships/image" Target="../media/image68.png"/><Relationship Id="rId7" Type="http://schemas.openxmlformats.org/officeDocument/2006/relationships/image" Target="../media/image161.png"/><Relationship Id="rId12" Type="http://schemas.openxmlformats.org/officeDocument/2006/relationships/image" Target="../media/image210.png"/><Relationship Id="rId17" Type="http://schemas.openxmlformats.org/officeDocument/2006/relationships/image" Target="../media/image260.png"/><Relationship Id="rId2" Type="http://schemas.openxmlformats.org/officeDocument/2006/relationships/image" Target="../media/image131.png"/><Relationship Id="rId16" Type="http://schemas.openxmlformats.org/officeDocument/2006/relationships/image" Target="../media/image2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0.png"/><Relationship Id="rId11" Type="http://schemas.openxmlformats.org/officeDocument/2006/relationships/image" Target="../media/image200.png"/><Relationship Id="rId5" Type="http://schemas.openxmlformats.org/officeDocument/2006/relationships/image" Target="../media/image150.png"/><Relationship Id="rId15" Type="http://schemas.openxmlformats.org/officeDocument/2006/relationships/image" Target="../media/image240.png"/><Relationship Id="rId10" Type="http://schemas.openxmlformats.org/officeDocument/2006/relationships/image" Target="../media/image191.png"/><Relationship Id="rId4" Type="http://schemas.openxmlformats.org/officeDocument/2006/relationships/image" Target="../media/image380.png"/><Relationship Id="rId9" Type="http://schemas.openxmlformats.org/officeDocument/2006/relationships/image" Target="../media/image181.png"/><Relationship Id="rId14" Type="http://schemas.openxmlformats.org/officeDocument/2006/relationships/image" Target="../media/image23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550.png"/><Relationship Id="rId7" Type="http://schemas.openxmlformats.org/officeDocument/2006/relationships/image" Target="../media/image56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0.png"/><Relationship Id="rId11" Type="http://schemas.openxmlformats.org/officeDocument/2006/relationships/image" Target="../media/image101.png"/><Relationship Id="rId5" Type="http://schemas.openxmlformats.org/officeDocument/2006/relationships/image" Target="../media/image410.png"/><Relationship Id="rId10" Type="http://schemas.openxmlformats.org/officeDocument/2006/relationships/image" Target="../media/image310.png"/><Relationship Id="rId4" Type="http://schemas.openxmlformats.org/officeDocument/2006/relationships/image" Target="../media/image390.png"/><Relationship Id="rId9" Type="http://schemas.openxmlformats.org/officeDocument/2006/relationships/image" Target="../media/image7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112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120.png"/><Relationship Id="rId4" Type="http://schemas.openxmlformats.org/officeDocument/2006/relationships/image" Target="../media/image57.png"/><Relationship Id="rId9" Type="http://schemas.openxmlformats.org/officeDocument/2006/relationships/image" Target="../media/image6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0.png"/><Relationship Id="rId4" Type="http://schemas.openxmlformats.org/officeDocument/2006/relationships/image" Target="../media/image7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1.png"/><Relationship Id="rId3" Type="http://schemas.openxmlformats.org/officeDocument/2006/relationships/image" Target="../media/image190.png"/><Relationship Id="rId7" Type="http://schemas.openxmlformats.org/officeDocument/2006/relationships/image" Target="../media/image170.png"/><Relationship Id="rId12" Type="http://schemas.openxmlformats.org/officeDocument/2006/relationships/image" Target="../media/image27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1.png"/><Relationship Id="rId11" Type="http://schemas.openxmlformats.org/officeDocument/2006/relationships/image" Target="../media/image261.png"/><Relationship Id="rId5" Type="http://schemas.openxmlformats.org/officeDocument/2006/relationships/image" Target="../media/image211.png"/><Relationship Id="rId10" Type="http://schemas.openxmlformats.org/officeDocument/2006/relationships/image" Target="../media/image251.png"/><Relationship Id="rId4" Type="http://schemas.openxmlformats.org/officeDocument/2006/relationships/image" Target="../media/image69.png"/><Relationship Id="rId9" Type="http://schemas.openxmlformats.org/officeDocument/2006/relationships/image" Target="../media/image24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40.png"/><Relationship Id="rId18" Type="http://schemas.openxmlformats.org/officeDocument/2006/relationships/image" Target="../media/image18.png"/><Relationship Id="rId3" Type="http://schemas.openxmlformats.org/officeDocument/2006/relationships/image" Target="../media/image2.png"/><Relationship Id="rId21" Type="http://schemas.openxmlformats.org/officeDocument/2006/relationships/image" Target="../media/image21.png"/><Relationship Id="rId7" Type="http://schemas.openxmlformats.org/officeDocument/2006/relationships/image" Target="../media/image14.png"/><Relationship Id="rId12" Type="http://schemas.openxmlformats.org/officeDocument/2006/relationships/image" Target="../media/image132.png"/><Relationship Id="rId17" Type="http://schemas.openxmlformats.org/officeDocument/2006/relationships/image" Target="../media/image17.png"/><Relationship Id="rId2" Type="http://schemas.openxmlformats.org/officeDocument/2006/relationships/image" Target="../media/image5.pn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21.png"/><Relationship Id="rId5" Type="http://schemas.openxmlformats.org/officeDocument/2006/relationships/image" Target="../media/image72.png"/><Relationship Id="rId15" Type="http://schemas.openxmlformats.org/officeDocument/2006/relationships/image" Target="../media/image5.jpeg"/><Relationship Id="rId10" Type="http://schemas.openxmlformats.org/officeDocument/2006/relationships/image" Target="../media/image111.png"/><Relationship Id="rId19" Type="http://schemas.openxmlformats.org/officeDocument/2006/relationships/image" Target="../media/image19.png"/><Relationship Id="rId4" Type="http://schemas.openxmlformats.org/officeDocument/2006/relationships/image" Target="../media/image12.png"/><Relationship Id="rId9" Type="http://schemas.openxmlformats.org/officeDocument/2006/relationships/image" Target="../media/image10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20.png"/><Relationship Id="rId18" Type="http://schemas.openxmlformats.org/officeDocument/2006/relationships/image" Target="../media/image28.png"/><Relationship Id="rId3" Type="http://schemas.openxmlformats.org/officeDocument/2006/relationships/image" Target="../media/image23.png"/><Relationship Id="rId21" Type="http://schemas.openxmlformats.org/officeDocument/2006/relationships/image" Target="../media/image31.png"/><Relationship Id="rId12" Type="http://schemas.openxmlformats.org/officeDocument/2006/relationships/image" Target="../media/image25.png"/><Relationship Id="rId17" Type="http://schemas.openxmlformats.org/officeDocument/2006/relationships/image" Target="../media/image27.png"/><Relationship Id="rId2" Type="http://schemas.openxmlformats.org/officeDocument/2006/relationships/image" Target="../media/image22.png"/><Relationship Id="rId16" Type="http://schemas.openxmlformats.org/officeDocument/2006/relationships/image" Target="../media/image26.png"/><Relationship Id="rId20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60.png"/><Relationship Id="rId15" Type="http://schemas.openxmlformats.org/officeDocument/2006/relationships/image" Target="../media/image381.png"/><Relationship Id="rId23" Type="http://schemas.openxmlformats.org/officeDocument/2006/relationships/image" Target="../media/image33.png"/><Relationship Id="rId10" Type="http://schemas.openxmlformats.org/officeDocument/2006/relationships/image" Target="../media/image350.png"/><Relationship Id="rId19" Type="http://schemas.openxmlformats.org/officeDocument/2006/relationships/image" Target="../media/image29.png"/><Relationship Id="rId4" Type="http://schemas.openxmlformats.org/officeDocument/2006/relationships/image" Target="../media/image24.png"/><Relationship Id="rId9" Type="http://schemas.openxmlformats.org/officeDocument/2006/relationships/image" Target="../media/image470.png"/><Relationship Id="rId22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1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610.png"/><Relationship Id="rId7" Type="http://schemas.openxmlformats.org/officeDocument/2006/relationships/image" Target="../media/image65.png"/><Relationship Id="rId2" Type="http://schemas.openxmlformats.org/officeDocument/2006/relationships/image" Target="../media/image5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0.png"/><Relationship Id="rId5" Type="http://schemas.openxmlformats.org/officeDocument/2006/relationships/image" Target="../media/image630.png"/><Relationship Id="rId4" Type="http://schemas.openxmlformats.org/officeDocument/2006/relationships/image" Target="../media/image620.png"/><Relationship Id="rId9" Type="http://schemas.openxmlformats.org/officeDocument/2006/relationships/image" Target="../media/image6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0.png"/><Relationship Id="rId13" Type="http://schemas.openxmlformats.org/officeDocument/2006/relationships/image" Target="../media/image39.png"/><Relationship Id="rId18" Type="http://schemas.openxmlformats.org/officeDocument/2006/relationships/image" Target="../media/image44.png"/><Relationship Id="rId3" Type="http://schemas.openxmlformats.org/officeDocument/2006/relationships/image" Target="../media/image291.png"/><Relationship Id="rId7" Type="http://schemas.openxmlformats.org/officeDocument/2006/relationships/image" Target="../media/image330.pn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0.png"/><Relationship Id="rId11" Type="http://schemas.openxmlformats.org/officeDocument/2006/relationships/image" Target="../media/image37.png"/><Relationship Id="rId5" Type="http://schemas.openxmlformats.org/officeDocument/2006/relationships/image" Target="../media/image312.png"/><Relationship Id="rId15" Type="http://schemas.openxmlformats.org/officeDocument/2006/relationships/image" Target="../media/image41.png"/><Relationship Id="rId10" Type="http://schemas.openxmlformats.org/officeDocument/2006/relationships/image" Target="../media/image36.png"/><Relationship Id="rId19" Type="http://schemas.openxmlformats.org/officeDocument/2006/relationships/image" Target="../media/image45.png"/><Relationship Id="rId4" Type="http://schemas.openxmlformats.org/officeDocument/2006/relationships/image" Target="../media/image301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311.png"/><Relationship Id="rId4" Type="http://schemas.openxmlformats.org/officeDocument/2006/relationships/image" Target="../media/image30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Cross-talk Free Control of Multimode Cavities with Conditional Displacements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Eesh Gupta, S. </a:t>
            </a:r>
            <a:r>
              <a:rPr lang="en-US" dirty="0" err="1" smtClean="0"/>
              <a:t>Chakram</a:t>
            </a:r>
            <a:r>
              <a:rPr lang="en-US" dirty="0" smtClean="0"/>
              <a:t>,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82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Multimode ECD: Error Budget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241" y="1367967"/>
            <a:ext cx="7886707" cy="525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07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Transmon</a:t>
            </a:r>
            <a:r>
              <a:rPr lang="en-US" dirty="0" smtClean="0"/>
              <a:t> Relaxation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2736" y="6022294"/>
            <a:ext cx="10515600" cy="835706"/>
          </a:xfrm>
        </p:spPr>
        <p:txBody>
          <a:bodyPr/>
          <a:lstStyle/>
          <a:p>
            <a:r>
              <a:rPr lang="en-US" dirty="0" smtClean="0"/>
              <a:t>Reduction in Errors if use better qubits i.e. </a:t>
            </a:r>
            <a:r>
              <a:rPr lang="en-US" dirty="0" err="1" smtClean="0"/>
              <a:t>fluxonium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736" y="1690688"/>
            <a:ext cx="7800475" cy="468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929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06093"/>
            <a:ext cx="10515600" cy="1325563"/>
          </a:xfrm>
        </p:spPr>
        <p:txBody>
          <a:bodyPr/>
          <a:lstStyle/>
          <a:p>
            <a:r>
              <a:rPr lang="en-US" dirty="0" smtClean="0"/>
              <a:t>Circle Grape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Continuously varying Qubit Drive (optimized) </a:t>
            </a:r>
          </a:p>
          <a:p>
            <a:r>
              <a:rPr lang="en-US" dirty="0" smtClean="0"/>
              <a:t>Includes detuning</a:t>
            </a:r>
          </a:p>
          <a:p>
            <a:r>
              <a:rPr lang="en-US" dirty="0" smtClean="0"/>
              <a:t>Simultaneously driving of the modes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8723051" y="1068874"/>
            <a:ext cx="2938397" cy="2301436"/>
            <a:chOff x="7985650" y="680192"/>
            <a:chExt cx="3529188" cy="2709065"/>
          </a:xfrm>
        </p:grpSpPr>
        <p:grpSp>
          <p:nvGrpSpPr>
            <p:cNvPr id="11" name="Group 10"/>
            <p:cNvGrpSpPr/>
            <p:nvPr/>
          </p:nvGrpSpPr>
          <p:grpSpPr>
            <a:xfrm>
              <a:off x="7985650" y="895131"/>
              <a:ext cx="3124200" cy="2494126"/>
              <a:chOff x="7694498" y="1498031"/>
              <a:chExt cx="948763" cy="692476"/>
            </a:xfrm>
          </p:grpSpPr>
          <p:cxnSp>
            <p:nvCxnSpPr>
              <p:cNvPr id="4" name="Straight Arrow Connector 3"/>
              <p:cNvCxnSpPr/>
              <p:nvPr/>
            </p:nvCxnSpPr>
            <p:spPr>
              <a:xfrm flipH="1">
                <a:off x="8171399" y="1498031"/>
                <a:ext cx="0" cy="69247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Arrow Connector 4"/>
              <p:cNvCxnSpPr/>
              <p:nvPr/>
            </p:nvCxnSpPr>
            <p:spPr>
              <a:xfrm>
                <a:off x="7694498" y="1844269"/>
                <a:ext cx="948763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Oval 5"/>
              <p:cNvSpPr/>
              <p:nvPr/>
            </p:nvSpPr>
            <p:spPr>
              <a:xfrm>
                <a:off x="8054487" y="1749751"/>
                <a:ext cx="232476" cy="174171"/>
              </a:xfrm>
              <a:prstGeom prst="ellipse">
                <a:avLst/>
              </a:prstGeom>
              <a:noFill/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7945396" y="1690688"/>
                <a:ext cx="442636" cy="307162"/>
              </a:xfrm>
              <a:prstGeom prst="ellipse">
                <a:avLst/>
              </a:prstGeom>
              <a:noFill/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7831569" y="1585339"/>
                <a:ext cx="661707" cy="497584"/>
              </a:xfrm>
              <a:prstGeom prst="ellipse">
                <a:avLst/>
              </a:prstGeom>
              <a:noFill/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8425022" y="1682619"/>
                <a:ext cx="59504" cy="47667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7884842" y="1984658"/>
                <a:ext cx="47127" cy="48284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" name="Straight Connector 12"/>
            <p:cNvCxnSpPr/>
            <p:nvPr/>
          </p:nvCxnSpPr>
          <p:spPr>
            <a:xfrm flipV="1">
              <a:off x="8219629" y="1389680"/>
              <a:ext cx="2672836" cy="1662027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10858376" y="2183782"/>
                  <a:ext cx="65646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58376" y="2183782"/>
                  <a:ext cx="656462" cy="276999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14444" t="-2632" r="-28889" b="-6052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9643796" y="680192"/>
                  <a:ext cx="676211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3796" y="680192"/>
                  <a:ext cx="676211" cy="276999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13978" t="-2564" r="-29032" b="-5641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8969035" y="676948"/>
                <a:ext cx="2145844" cy="3229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†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</m:d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9035" y="676948"/>
                <a:ext cx="2145844" cy="322909"/>
              </a:xfrm>
              <a:prstGeom prst="rect">
                <a:avLst/>
              </a:prstGeom>
              <a:blipFill rotWithShape="0">
                <a:blip r:embed="rId4"/>
                <a:stretch>
                  <a:fillRect l="-284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" name="Group 17"/>
          <p:cNvGrpSpPr/>
          <p:nvPr/>
        </p:nvGrpSpPr>
        <p:grpSpPr>
          <a:xfrm>
            <a:off x="8723051" y="4097441"/>
            <a:ext cx="2938397" cy="2301436"/>
            <a:chOff x="7985650" y="680192"/>
            <a:chExt cx="3529188" cy="2709065"/>
          </a:xfrm>
        </p:grpSpPr>
        <p:grpSp>
          <p:nvGrpSpPr>
            <p:cNvPr id="19" name="Group 18"/>
            <p:cNvGrpSpPr/>
            <p:nvPr/>
          </p:nvGrpSpPr>
          <p:grpSpPr>
            <a:xfrm>
              <a:off x="7985650" y="895131"/>
              <a:ext cx="3124200" cy="2494126"/>
              <a:chOff x="7694498" y="1498031"/>
              <a:chExt cx="948763" cy="692476"/>
            </a:xfrm>
          </p:grpSpPr>
          <p:cxnSp>
            <p:nvCxnSpPr>
              <p:cNvPr id="23" name="Straight Arrow Connector 22"/>
              <p:cNvCxnSpPr/>
              <p:nvPr/>
            </p:nvCxnSpPr>
            <p:spPr>
              <a:xfrm flipH="1">
                <a:off x="8171399" y="1498031"/>
                <a:ext cx="0" cy="69247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>
                <a:off x="7694498" y="1844269"/>
                <a:ext cx="948763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/>
              <p:cNvSpPr/>
              <p:nvPr/>
            </p:nvSpPr>
            <p:spPr>
              <a:xfrm>
                <a:off x="8054487" y="1749751"/>
                <a:ext cx="232476" cy="174171"/>
              </a:xfrm>
              <a:prstGeom prst="ellipse">
                <a:avLst/>
              </a:prstGeom>
              <a:noFill/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7945396" y="1690688"/>
                <a:ext cx="442636" cy="307162"/>
              </a:xfrm>
              <a:prstGeom prst="ellipse">
                <a:avLst/>
              </a:prstGeom>
              <a:noFill/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7831569" y="1585339"/>
                <a:ext cx="661707" cy="497584"/>
              </a:xfrm>
              <a:prstGeom prst="ellipse">
                <a:avLst/>
              </a:prstGeom>
              <a:noFill/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8300723" y="1731771"/>
                <a:ext cx="59504" cy="47667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8045531" y="1966222"/>
                <a:ext cx="41247" cy="31000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/>
                <p:cNvSpPr txBox="1"/>
                <p:nvPr/>
              </p:nvSpPr>
              <p:spPr>
                <a:xfrm>
                  <a:off x="10858376" y="2183782"/>
                  <a:ext cx="65646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1" name="TextBox 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58376" y="2183782"/>
                  <a:ext cx="656462" cy="276999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14444" t="-5263" r="-28889" b="-6052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9643796" y="680192"/>
                  <a:ext cx="676211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3796" y="680192"/>
                  <a:ext cx="676211" cy="276999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13978" t="-2564" r="-29032" b="-5641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8723051" y="3729319"/>
                <a:ext cx="3011915" cy="3126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  <m:sup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†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†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</m:d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3051" y="3729319"/>
                <a:ext cx="3011915" cy="312650"/>
              </a:xfrm>
              <a:prstGeom prst="rect">
                <a:avLst/>
              </a:prstGeom>
              <a:blipFill rotWithShape="0">
                <a:blip r:embed="rId7"/>
                <a:stretch>
                  <a:fillRect l="-810" b="-156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/>
          <p:cNvCxnSpPr/>
          <p:nvPr/>
        </p:nvCxnSpPr>
        <p:spPr>
          <a:xfrm flipH="1">
            <a:off x="8822724" y="2740453"/>
            <a:ext cx="276132" cy="1477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10737830" y="1520188"/>
            <a:ext cx="276132" cy="1477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1" name="Curved Connector 50"/>
          <p:cNvCxnSpPr/>
          <p:nvPr/>
        </p:nvCxnSpPr>
        <p:spPr>
          <a:xfrm>
            <a:off x="9765123" y="5839362"/>
            <a:ext cx="463885" cy="12736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/>
          <p:cNvCxnSpPr/>
          <p:nvPr/>
        </p:nvCxnSpPr>
        <p:spPr>
          <a:xfrm rot="10800000">
            <a:off x="10077479" y="4706661"/>
            <a:ext cx="315401" cy="18254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6695263" y="5487787"/>
            <a:ext cx="20704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Rotate in circle because of detuning; is this a spiral?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44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1576130" y="2164335"/>
            <a:ext cx="3478442" cy="2414522"/>
            <a:chOff x="927883" y="2232330"/>
            <a:chExt cx="4060045" cy="2930841"/>
          </a:xfrm>
        </p:grpSpPr>
        <p:grpSp>
          <p:nvGrpSpPr>
            <p:cNvPr id="25" name="Group 24"/>
            <p:cNvGrpSpPr/>
            <p:nvPr/>
          </p:nvGrpSpPr>
          <p:grpSpPr>
            <a:xfrm>
              <a:off x="927883" y="2232330"/>
              <a:ext cx="4060045" cy="2731610"/>
              <a:chOff x="1319769" y="3509587"/>
              <a:chExt cx="4060045" cy="2731610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1319769" y="3509587"/>
                <a:ext cx="4060045" cy="2731610"/>
                <a:chOff x="7602318" y="3367524"/>
                <a:chExt cx="4060045" cy="2731610"/>
              </a:xfrm>
            </p:grpSpPr>
            <p:grpSp>
              <p:nvGrpSpPr>
                <p:cNvPr id="34" name="Group 33"/>
                <p:cNvGrpSpPr/>
                <p:nvPr/>
              </p:nvGrpSpPr>
              <p:grpSpPr>
                <a:xfrm>
                  <a:off x="7602318" y="3367524"/>
                  <a:ext cx="4060045" cy="1745897"/>
                  <a:chOff x="7571049" y="4053324"/>
                  <a:chExt cx="3805769" cy="1451643"/>
                </a:xfrm>
              </p:grpSpPr>
              <p:grpSp>
                <p:nvGrpSpPr>
                  <p:cNvPr id="42" name="Group 41"/>
                  <p:cNvGrpSpPr/>
                  <p:nvPr/>
                </p:nvGrpSpPr>
                <p:grpSpPr>
                  <a:xfrm>
                    <a:off x="8055713" y="4053324"/>
                    <a:ext cx="3321105" cy="1451643"/>
                    <a:chOff x="7827113" y="2994545"/>
                    <a:chExt cx="3321105" cy="1451643"/>
                  </a:xfrm>
                </p:grpSpPr>
                <p:cxnSp>
                  <p:nvCxnSpPr>
                    <p:cNvPr id="44" name="Straight Arrow Connector 43"/>
                    <p:cNvCxnSpPr/>
                    <p:nvPr/>
                  </p:nvCxnSpPr>
                  <p:spPr>
                    <a:xfrm>
                      <a:off x="7827113" y="2994545"/>
                      <a:ext cx="0" cy="1451643"/>
                    </a:xfrm>
                    <a:prstGeom prst="straightConnector1">
                      <a:avLst/>
                    </a:prstGeom>
                    <a:ln>
                      <a:headEnd type="triangl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45" name="TextBox 44"/>
                        <p:cNvSpPr txBox="1"/>
                        <p:nvPr/>
                      </p:nvSpPr>
                      <p:spPr>
                        <a:xfrm>
                          <a:off x="8694508" y="3274639"/>
                          <a:ext cx="2453710" cy="30708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p:txBody>
                    </p:sp>
                  </mc:Choice>
                  <mc:Fallback xmlns="">
                    <p:sp>
                      <p:nvSpPr>
                        <p:cNvPr id="60" name="TextBox 59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8694508" y="3274639"/>
                          <a:ext cx="2453710" cy="307085"/>
                        </a:xfrm>
                        <a:prstGeom prst="rect">
                          <a:avLst/>
                        </a:prstGeom>
                        <a:blipFill rotWithShape="0">
                          <a:blip r:embed="rId9"/>
                          <a:stretch>
                            <a:fillRect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</p:grpSp>
              <p:cxnSp>
                <p:nvCxnSpPr>
                  <p:cNvPr id="43" name="Straight Arrow Connector 42"/>
                  <p:cNvCxnSpPr/>
                  <p:nvPr/>
                </p:nvCxnSpPr>
                <p:spPr>
                  <a:xfrm>
                    <a:off x="7571049" y="4886274"/>
                    <a:ext cx="2583604" cy="0"/>
                  </a:xfrm>
                  <a:prstGeom prst="straightConnector1">
                    <a:avLst/>
                  </a:prstGeom>
                  <a:ln>
                    <a:headEnd type="triangle"/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5" name="Straight Arrow Connector 34"/>
                <p:cNvCxnSpPr/>
                <p:nvPr/>
              </p:nvCxnSpPr>
              <p:spPr>
                <a:xfrm>
                  <a:off x="8116634" y="5268956"/>
                  <a:ext cx="12032" cy="830178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Arrow Connector 35"/>
                <p:cNvCxnSpPr/>
                <p:nvPr/>
              </p:nvCxnSpPr>
              <p:spPr>
                <a:xfrm flipV="1">
                  <a:off x="7932528" y="5813821"/>
                  <a:ext cx="2790768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7" name="TextBox 36"/>
                    <p:cNvSpPr txBox="1"/>
                    <p:nvPr/>
                  </p:nvSpPr>
                  <p:spPr>
                    <a:xfrm>
                      <a:off x="10723296" y="5171145"/>
                      <a:ext cx="498598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Ω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37" name="TextBox 3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0723296" y="5171145"/>
                      <a:ext cx="498598" cy="276999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 l="-18571" r="-1429" b="-2973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38" name="Straight Arrow Connector 37"/>
                <p:cNvCxnSpPr/>
                <p:nvPr/>
              </p:nvCxnSpPr>
              <p:spPr>
                <a:xfrm>
                  <a:off x="8429350" y="3748650"/>
                  <a:ext cx="0" cy="592207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9" name="TextBox 38"/>
                    <p:cNvSpPr txBox="1"/>
                    <p:nvPr/>
                  </p:nvSpPr>
                  <p:spPr>
                    <a:xfrm>
                      <a:off x="8379148" y="3391064"/>
                      <a:ext cx="298094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>
                        <a:solidFill>
                          <a:srgbClr val="FF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39" name="TextBox 3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379148" y="3391064"/>
                      <a:ext cx="298094" cy="276999"/>
                    </a:xfrm>
                    <a:prstGeom prst="rect">
                      <a:avLst/>
                    </a:prstGeom>
                    <a:blipFill rotWithShape="0">
                      <a:blip r:embed="rId11"/>
                      <a:stretch>
                        <a:fillRect l="-21429" r="-16667" b="-3947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40" name="Straight Arrow Connector 39"/>
                <p:cNvCxnSpPr/>
                <p:nvPr/>
              </p:nvCxnSpPr>
              <p:spPr>
                <a:xfrm flipH="1">
                  <a:off x="8373878" y="4706252"/>
                  <a:ext cx="535427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1" name="TextBox 40"/>
                    <p:cNvSpPr txBox="1"/>
                    <p:nvPr/>
                  </p:nvSpPr>
                  <p:spPr>
                    <a:xfrm>
                      <a:off x="8466682" y="4811111"/>
                      <a:ext cx="329449" cy="498534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  <m:r>
                                      <a:rPr lang="en-US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3" name="TextBox 52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66682" y="4811111"/>
                      <a:ext cx="329449" cy="498534"/>
                    </a:xfrm>
                    <a:prstGeom prst="rect">
                      <a:avLst/>
                    </a:prstGeom>
                    <a:blipFill rotWithShape="0">
                      <a:blip r:embed="rId1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27" name="Freeform 26"/>
              <p:cNvSpPr/>
              <p:nvPr/>
            </p:nvSpPr>
            <p:spPr>
              <a:xfrm>
                <a:off x="1834085" y="3906390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Freeform 27"/>
              <p:cNvSpPr/>
              <p:nvPr/>
            </p:nvSpPr>
            <p:spPr>
              <a:xfrm>
                <a:off x="3498862" y="3902228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 28"/>
              <p:cNvSpPr/>
              <p:nvPr/>
            </p:nvSpPr>
            <p:spPr>
              <a:xfrm flipV="1">
                <a:off x="2626756" y="4481565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Freeform 29"/>
              <p:cNvSpPr/>
              <p:nvPr/>
            </p:nvSpPr>
            <p:spPr>
              <a:xfrm flipV="1">
                <a:off x="2886644" y="4479423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Freeform 30"/>
              <p:cNvSpPr/>
              <p:nvPr/>
            </p:nvSpPr>
            <p:spPr>
              <a:xfrm>
                <a:off x="2738749" y="5341592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4152271" y="4372879"/>
                    <a:ext cx="149913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71" name="TextBox 7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152271" y="4372879"/>
                    <a:ext cx="149913" cy="276999"/>
                  </a:xfrm>
                  <a:prstGeom prst="rect">
                    <a:avLst/>
                  </a:prstGeom>
                  <a:blipFill rotWithShape="0">
                    <a:blip r:embed="rId13"/>
                    <a:stretch>
                      <a:fillRect l="-32000" r="-28000" b="-4348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48" name="Freeform 47"/>
            <p:cNvSpPr/>
            <p:nvPr/>
          </p:nvSpPr>
          <p:spPr>
            <a:xfrm>
              <a:off x="3456801" y="4064334"/>
              <a:ext cx="216013" cy="594661"/>
            </a:xfrm>
            <a:custGeom>
              <a:avLst/>
              <a:gdLst>
                <a:gd name="connsiteX0" fmla="*/ 0 w 4056826"/>
                <a:gd name="connsiteY0" fmla="*/ 2433017 h 2433017"/>
                <a:gd name="connsiteX1" fmla="*/ 986589 w 4056826"/>
                <a:gd name="connsiteY1" fmla="*/ 1410333 h 2433017"/>
                <a:gd name="connsiteX2" fmla="*/ 1636295 w 4056826"/>
                <a:gd name="connsiteY2" fmla="*/ 291396 h 2433017"/>
                <a:gd name="connsiteX3" fmla="*/ 2033337 w 4056826"/>
                <a:gd name="connsiteY3" fmla="*/ 2638 h 2433017"/>
                <a:gd name="connsiteX4" fmla="*/ 2538663 w 4056826"/>
                <a:gd name="connsiteY4" fmla="*/ 399680 h 2433017"/>
                <a:gd name="connsiteX5" fmla="*/ 3080084 w 4056826"/>
                <a:gd name="connsiteY5" fmla="*/ 1434396 h 2433017"/>
                <a:gd name="connsiteX6" fmla="*/ 3801979 w 4056826"/>
                <a:gd name="connsiteY6" fmla="*/ 2228480 h 2433017"/>
                <a:gd name="connsiteX7" fmla="*/ 4042610 w 4056826"/>
                <a:gd name="connsiteY7" fmla="*/ 2384891 h 2433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6826" h="2433017">
                  <a:moveTo>
                    <a:pt x="0" y="2433017"/>
                  </a:moveTo>
                  <a:cubicBezTo>
                    <a:pt x="356936" y="2100143"/>
                    <a:pt x="713873" y="1767270"/>
                    <a:pt x="986589" y="1410333"/>
                  </a:cubicBezTo>
                  <a:cubicBezTo>
                    <a:pt x="1259305" y="1053396"/>
                    <a:pt x="1461837" y="526012"/>
                    <a:pt x="1636295" y="291396"/>
                  </a:cubicBezTo>
                  <a:cubicBezTo>
                    <a:pt x="1810753" y="56780"/>
                    <a:pt x="1882943" y="-15409"/>
                    <a:pt x="2033337" y="2638"/>
                  </a:cubicBezTo>
                  <a:cubicBezTo>
                    <a:pt x="2183731" y="20685"/>
                    <a:pt x="2364205" y="161054"/>
                    <a:pt x="2538663" y="399680"/>
                  </a:cubicBezTo>
                  <a:cubicBezTo>
                    <a:pt x="2713121" y="638306"/>
                    <a:pt x="2869531" y="1129596"/>
                    <a:pt x="3080084" y="1434396"/>
                  </a:cubicBezTo>
                  <a:cubicBezTo>
                    <a:pt x="3290637" y="1739196"/>
                    <a:pt x="3641558" y="2070064"/>
                    <a:pt x="3801979" y="2228480"/>
                  </a:cubicBezTo>
                  <a:cubicBezTo>
                    <a:pt x="3962400" y="2386896"/>
                    <a:pt x="4102768" y="2483149"/>
                    <a:pt x="4042610" y="2384891"/>
                  </a:cubicBezTo>
                </a:path>
              </a:pathLst>
            </a:cu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Rectangle 48"/>
                <p:cNvSpPr/>
                <p:nvPr/>
              </p:nvSpPr>
              <p:spPr>
                <a:xfrm>
                  <a:off x="3215629" y="4768961"/>
                  <a:ext cx="878125" cy="3942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1"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𝜙</m:t>
                            </m:r>
                          </m:sub>
                        </m:s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9" name="Rectangle 4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15629" y="4768961"/>
                  <a:ext cx="878125" cy="394210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5691" r="-2439" b="-3396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/>
                <p:cNvSpPr txBox="1"/>
                <p:nvPr/>
              </p:nvSpPr>
              <p:spPr>
                <a:xfrm>
                  <a:off x="2358470" y="4722359"/>
                  <a:ext cx="19409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oMath>
                    </m:oMathPara>
                  </a14:m>
                  <a:endParaRPr lang="en-US" dirty="0">
                    <a:solidFill>
                      <a:schemeClr val="accent6"/>
                    </a:solidFill>
                  </a:endParaRPr>
                </a:p>
              </p:txBody>
            </p:sp>
          </mc:Choice>
          <mc:Fallback xmlns="">
            <p:sp>
              <p:nvSpPr>
                <p:cNvPr id="50" name="TextBox 4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58470" y="4722359"/>
                  <a:ext cx="194092" cy="276999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 l="-29630" r="-29630" b="-216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ounded Rectangle 51"/>
              <p:cNvSpPr/>
              <p:nvPr/>
            </p:nvSpPr>
            <p:spPr>
              <a:xfrm>
                <a:off x="1576130" y="5272747"/>
                <a:ext cx="3055638" cy="1400113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smtClean="0"/>
                  <a:t>Optimizer</a:t>
                </a:r>
              </a:p>
              <a:p>
                <a:pPr algn="ctr"/>
                <a:r>
                  <a:rPr lang="en-US" dirty="0" smtClean="0"/>
                  <a:t>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acc>
                        <m:accPr>
                          <m:chr m:val="⃗"/>
                          <m:ctrlPr>
                            <a:rPr lang="en-US" sz="24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2400" b="0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</m:e>
                      </m:acc>
                      <m:r>
                        <a:rPr lang="en-US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acc>
                        <m:accPr>
                          <m:chr m:val="⃗"/>
                          <m:ctrlPr>
                            <a:rPr lang="en-US" sz="24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</m:acc>
                      <m:r>
                        <a:rPr lang="en-US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, </m:t>
                      </m:r>
                      <m:acc>
                        <m:accPr>
                          <m:chr m:val="⃗"/>
                          <m:ctrlPr>
                            <a:rPr lang="en-US" sz="24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2" name="Rounded Rectangle 5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6130" y="5272747"/>
                <a:ext cx="3055638" cy="1400113"/>
              </a:xfrm>
              <a:prstGeom prst="roundRect">
                <a:avLst/>
              </a:prstGeom>
              <a:blipFill rotWithShape="0"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ounded Rectangle 52"/>
              <p:cNvSpPr/>
              <p:nvPr/>
            </p:nvSpPr>
            <p:spPr>
              <a:xfrm>
                <a:off x="7618697" y="5272747"/>
                <a:ext cx="3054096" cy="1399032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smtClean="0"/>
                  <a:t>Optimizer</a:t>
                </a:r>
              </a:p>
              <a:p>
                <a:pPr algn="ctr"/>
                <a:r>
                  <a:rPr lang="en-US" dirty="0" smtClean="0"/>
                  <a:t>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3" name="Rounded Rectangle 5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8697" y="5272747"/>
                <a:ext cx="3054096" cy="1399032"/>
              </a:xfrm>
              <a:prstGeom prst="roundRect">
                <a:avLst/>
              </a:prstGeom>
              <a:blipFill rotWithShape="0"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" name="Down Arrow 56"/>
          <p:cNvSpPr/>
          <p:nvPr/>
        </p:nvSpPr>
        <p:spPr>
          <a:xfrm>
            <a:off x="2944447" y="4649722"/>
            <a:ext cx="292239" cy="48129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Down Arrow 57"/>
          <p:cNvSpPr/>
          <p:nvPr/>
        </p:nvSpPr>
        <p:spPr>
          <a:xfrm>
            <a:off x="8999625" y="4648478"/>
            <a:ext cx="292239" cy="48129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7840235" y="2568931"/>
            <a:ext cx="3251602" cy="1104668"/>
            <a:chOff x="7784948" y="2358518"/>
            <a:chExt cx="3251602" cy="1104668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7939123" y="2633008"/>
              <a:ext cx="12032" cy="83017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V="1">
              <a:off x="7784948" y="3162468"/>
              <a:ext cx="2429354" cy="215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V="1">
              <a:off x="7939123" y="2742507"/>
              <a:ext cx="2077453" cy="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TextBox 58"/>
                <p:cNvSpPr txBox="1"/>
                <p:nvPr/>
              </p:nvSpPr>
              <p:spPr>
                <a:xfrm>
                  <a:off x="8418900" y="2358518"/>
                  <a:ext cx="261765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𝜖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mc:Choice>
          <mc:Fallback xmlns="">
            <p:sp>
              <p:nvSpPr>
                <p:cNvPr id="59" name="TextBox 5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18900" y="2358518"/>
                  <a:ext cx="2617650" cy="369332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/>
              <p:cNvSpPr txBox="1"/>
              <p:nvPr/>
            </p:nvSpPr>
            <p:spPr>
              <a:xfrm>
                <a:off x="10185373" y="3463049"/>
                <a:ext cx="128438" cy="22820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1" name="TextBox 6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85373" y="3463049"/>
                <a:ext cx="128438" cy="228201"/>
              </a:xfrm>
              <a:prstGeom prst="rect">
                <a:avLst/>
              </a:prstGeom>
              <a:blipFill rotWithShape="0">
                <a:blip r:embed="rId19"/>
                <a:stretch>
                  <a:fillRect l="-47619" r="-42857" b="-26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TextBox 64"/>
          <p:cNvSpPr txBox="1"/>
          <p:nvPr/>
        </p:nvSpPr>
        <p:spPr>
          <a:xfrm>
            <a:off x="2696419" y="1380675"/>
            <a:ext cx="4168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ECD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8023870" y="1380675"/>
            <a:ext cx="4168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Circle Grape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520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Circle Grape: g01 -&gt; g10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99" y="3365241"/>
            <a:ext cx="10421257" cy="297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669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Grape and MECD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4450"/>
            <a:ext cx="5907314" cy="236292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5602514" y="2975428"/>
                <a:ext cx="201657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5680DA52-72EA-41E9-AE77-2115C4DC28EC}" type="mathplaceholder">
                        <a:rPr lang="en-US" i="1" smtClean="0">
                          <a:latin typeface="Cambria Math" panose="02040503050406030204" pitchFamily="18" charset="0"/>
                        </a:rPr>
                        <a:t>Type equation here.</a:t>
                      </a:fl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2514" y="2975428"/>
                <a:ext cx="2016578" cy="276999"/>
              </a:xfrm>
              <a:prstGeom prst="rect">
                <a:avLst/>
              </a:prstGeom>
              <a:blipFill rotWithShape="0">
                <a:blip r:embed="rId3"/>
                <a:stretch>
                  <a:fillRect l="-3323" r="-2719" b="-3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838200" y="2206171"/>
            <a:ext cx="428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ECD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619092" y="2328403"/>
            <a:ext cx="428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Circle Grape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13927"/>
            <a:ext cx="5698588" cy="227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09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Circle Grape Results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113" y="2444448"/>
            <a:ext cx="4651829" cy="387652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042886" y="1821346"/>
                <a:ext cx="3468257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⊗</m:t>
                      </m:r>
                      <m:d>
                        <m:dPr>
                          <m:endChr m:val="⟩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begChr m:val="|"/>
                              <m:endChr m:val="⟩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32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</m:e>
                        <m:e>
                          <m:r>
                            <a:rPr lang="en-US" sz="3200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32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2886" y="1821346"/>
                <a:ext cx="3468257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7183" y="2444448"/>
            <a:ext cx="5062402" cy="42186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8331163" y="1431653"/>
                <a:ext cx="211763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⊗(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→|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⟩)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1163" y="1431653"/>
                <a:ext cx="2117631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3170" r="-4611" b="-3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8331163" y="1905297"/>
                <a:ext cx="218495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⊗(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→|</m:t>
                      </m:r>
                      <m:r>
                        <a:rPr lang="en-US" sz="24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⟩)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1163" y="1905297"/>
                <a:ext cx="2184957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3073" r="-1676" b="-3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844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Uniting with other schemes: Dealing with Unwanted Terms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88251"/>
            <a:ext cx="9617242" cy="10138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dirty="0"/>
              <a:t>displaced frame</a:t>
            </a:r>
            <a:r>
              <a:rPr lang="en-US" sz="2400" dirty="0"/>
              <a:t> transformation, however, divides the </a:t>
            </a:r>
            <a:r>
              <a:rPr lang="en-US" sz="2400" b="1" dirty="0"/>
              <a:t>initial ac-Stark shift</a:t>
            </a:r>
            <a:r>
              <a:rPr lang="en-US" sz="2400" dirty="0"/>
              <a:t> term into the following 3 terms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058" y="2440932"/>
            <a:ext cx="6105525" cy="19907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26695" y="4586009"/>
            <a:ext cx="4170947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Sideband Drives </a:t>
            </a:r>
            <a:endParaRPr lang="en-US" sz="2400" dirty="0" smtClean="0"/>
          </a:p>
          <a:p>
            <a:pPr marL="285750" indent="-285750">
              <a:buFontTx/>
              <a:buChar char="-"/>
            </a:pPr>
            <a:r>
              <a:rPr lang="en-US" sz="2000" dirty="0" smtClean="0"/>
              <a:t>Make </a:t>
            </a:r>
            <a:r>
              <a:rPr lang="en-US" sz="2000" dirty="0"/>
              <a:t>terms </a:t>
            </a:r>
            <a:r>
              <a:rPr lang="en-US" sz="2000" b="1" dirty="0"/>
              <a:t>oscillate at different </a:t>
            </a:r>
            <a:r>
              <a:rPr lang="en-US" sz="2000" dirty="0"/>
              <a:t>frequencies </a:t>
            </a:r>
            <a:endParaRPr lang="en-US" sz="2000" dirty="0" smtClean="0"/>
          </a:p>
          <a:p>
            <a:pPr marL="285750" indent="-285750">
              <a:buFontTx/>
              <a:buChar char="-"/>
            </a:pPr>
            <a:r>
              <a:rPr lang="en-US" sz="2000" dirty="0" smtClean="0"/>
              <a:t>Invoke </a:t>
            </a:r>
            <a:r>
              <a:rPr lang="en-US" sz="2000" dirty="0"/>
              <a:t>RWA in a frame where only desired term is stationary </a:t>
            </a:r>
            <a:endParaRPr lang="en-US" sz="2000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6958262" y="4586009"/>
                <a:ext cx="4195012" cy="169277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 smtClean="0"/>
                  <a:t>Echoed Cond. Displacements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sz="2000" dirty="0" smtClean="0"/>
                  <a:t>Terms </a:t>
                </a:r>
                <a:r>
                  <a:rPr lang="en-US" sz="2000" dirty="0"/>
                  <a:t>have different no. of α’s but only a single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endParaRPr lang="en-US" sz="2000" dirty="0" smtClean="0"/>
              </a:p>
              <a:p>
                <a:pPr marL="285750" indent="-285750">
                  <a:buFontTx/>
                  <a:buChar char="-"/>
                </a:pPr>
                <a:r>
                  <a:rPr lang="en-US" sz="2000" b="1" dirty="0" smtClean="0"/>
                  <a:t>Clever </a:t>
                </a:r>
                <a:r>
                  <a:rPr lang="en-US" sz="2000" b="1" dirty="0"/>
                  <a:t>flipping of α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dirty="0" smtClean="0">
                            <a:latin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r>
                          <a:rPr lang="en-US" sz="2000" b="1" i="1" dirty="0" smtClean="0">
                            <a:latin typeface="Cambria Math" panose="02040503050406030204" pitchFamily="18" charset="0"/>
                          </a:rPr>
                          <m:t>𝒛</m:t>
                        </m:r>
                      </m:sub>
                    </m:sSub>
                  </m:oMath>
                </a14:m>
                <a:r>
                  <a:rPr lang="en-US" sz="2000" dirty="0"/>
                  <a:t> can echo out unwanted terms</a:t>
                </a: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262" y="4586009"/>
                <a:ext cx="4195012" cy="1692771"/>
              </a:xfrm>
              <a:prstGeom prst="rect">
                <a:avLst/>
              </a:prstGeom>
              <a:blipFill rotWithShape="0">
                <a:blip r:embed="rId3"/>
                <a:stretch>
                  <a:fillRect l="-2177" t="-2878" b="-5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448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797" y="355254"/>
            <a:ext cx="10515600" cy="1325563"/>
          </a:xfrm>
        </p:spPr>
        <p:txBody>
          <a:bodyPr/>
          <a:lstStyle/>
          <a:p>
            <a:r>
              <a:rPr lang="en-US" dirty="0" smtClean="0"/>
              <a:t>Sideband Drives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05797" y="1825625"/>
                <a:ext cx="5442284" cy="72099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Since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 smtClean="0"/>
                  <a:t> oscillatory,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5797" y="1825625"/>
                <a:ext cx="5442284" cy="720997"/>
              </a:xfrm>
              <a:blipFill rotWithShape="0">
                <a:blip r:embed="rId2"/>
                <a:stretch>
                  <a:fillRect l="-2240" t="-134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312" y="172925"/>
            <a:ext cx="2773106" cy="20972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38348" y="2269623"/>
            <a:ext cx="25119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https://arxiv.org/pdf/1608.06652.pdf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972148" y="2994545"/>
            <a:ext cx="4559754" cy="1451643"/>
            <a:chOff x="7255042" y="365125"/>
            <a:chExt cx="4559754" cy="1451643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7255042" y="1227240"/>
              <a:ext cx="3296653" cy="240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8110007" y="365125"/>
              <a:ext cx="0" cy="145164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0369970" y="1228223"/>
              <a:ext cx="4331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 smtClean="0"/>
                <a:t>t</a:t>
              </a:r>
              <a:endParaRPr lang="en-US" b="1" i="1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7826479" y="833315"/>
              <a:ext cx="2143000" cy="764240"/>
            </a:xfrm>
            <a:custGeom>
              <a:avLst/>
              <a:gdLst>
                <a:gd name="connsiteX0" fmla="*/ 0 w 7748336"/>
                <a:gd name="connsiteY0" fmla="*/ 890363 h 1828830"/>
                <a:gd name="connsiteX1" fmla="*/ 938463 w 7748336"/>
                <a:gd name="connsiteY1" fmla="*/ 26 h 1828830"/>
                <a:gd name="connsiteX2" fmla="*/ 1840831 w 7748336"/>
                <a:gd name="connsiteY2" fmla="*/ 914426 h 1828830"/>
                <a:gd name="connsiteX3" fmla="*/ 2731168 w 7748336"/>
                <a:gd name="connsiteY3" fmla="*/ 1816795 h 1828830"/>
                <a:gd name="connsiteX4" fmla="*/ 3669631 w 7748336"/>
                <a:gd name="connsiteY4" fmla="*/ 902395 h 1828830"/>
                <a:gd name="connsiteX5" fmla="*/ 4572000 w 7748336"/>
                <a:gd name="connsiteY5" fmla="*/ 26 h 1828830"/>
                <a:gd name="connsiteX6" fmla="*/ 5486400 w 7748336"/>
                <a:gd name="connsiteY6" fmla="*/ 902395 h 1828830"/>
                <a:gd name="connsiteX7" fmla="*/ 6388768 w 7748336"/>
                <a:gd name="connsiteY7" fmla="*/ 1828826 h 1828830"/>
                <a:gd name="connsiteX8" fmla="*/ 7339263 w 7748336"/>
                <a:gd name="connsiteY8" fmla="*/ 890363 h 1828830"/>
                <a:gd name="connsiteX9" fmla="*/ 7748336 w 7748336"/>
                <a:gd name="connsiteY9" fmla="*/ 397068 h 1828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48336" h="1828830">
                  <a:moveTo>
                    <a:pt x="0" y="890363"/>
                  </a:moveTo>
                  <a:cubicBezTo>
                    <a:pt x="315829" y="443189"/>
                    <a:pt x="631658" y="-3984"/>
                    <a:pt x="938463" y="26"/>
                  </a:cubicBezTo>
                  <a:cubicBezTo>
                    <a:pt x="1245268" y="4036"/>
                    <a:pt x="1840831" y="914426"/>
                    <a:pt x="1840831" y="914426"/>
                  </a:cubicBezTo>
                  <a:cubicBezTo>
                    <a:pt x="2139615" y="1217221"/>
                    <a:pt x="2426368" y="1818800"/>
                    <a:pt x="2731168" y="1816795"/>
                  </a:cubicBezTo>
                  <a:cubicBezTo>
                    <a:pt x="3035968" y="1814790"/>
                    <a:pt x="3362826" y="1205190"/>
                    <a:pt x="3669631" y="902395"/>
                  </a:cubicBezTo>
                  <a:cubicBezTo>
                    <a:pt x="3976436" y="599600"/>
                    <a:pt x="4269205" y="26"/>
                    <a:pt x="4572000" y="26"/>
                  </a:cubicBezTo>
                  <a:cubicBezTo>
                    <a:pt x="4874795" y="26"/>
                    <a:pt x="5183605" y="597595"/>
                    <a:pt x="5486400" y="902395"/>
                  </a:cubicBezTo>
                  <a:cubicBezTo>
                    <a:pt x="5789195" y="1207195"/>
                    <a:pt x="6079958" y="1830831"/>
                    <a:pt x="6388768" y="1828826"/>
                  </a:cubicBezTo>
                  <a:cubicBezTo>
                    <a:pt x="6697578" y="1826821"/>
                    <a:pt x="7112668" y="1128989"/>
                    <a:pt x="7339263" y="890363"/>
                  </a:cubicBezTo>
                  <a:cubicBezTo>
                    <a:pt x="7565858" y="651737"/>
                    <a:pt x="7589920" y="579547"/>
                    <a:pt x="7748336" y="39706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ight Brace 10"/>
            <p:cNvSpPr/>
            <p:nvPr/>
          </p:nvSpPr>
          <p:spPr>
            <a:xfrm rot="5400000">
              <a:off x="7922115" y="1178869"/>
              <a:ext cx="92256" cy="283528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7625343" y="1356392"/>
                  <a:ext cx="685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25343" y="1356392"/>
                  <a:ext cx="685800" cy="369332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9361086" y="638568"/>
                  <a:ext cx="245371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∝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sin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61086" y="638568"/>
                  <a:ext cx="2453710" cy="369332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b="-1311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Group 13"/>
          <p:cNvGrpSpPr/>
          <p:nvPr/>
        </p:nvGrpSpPr>
        <p:grpSpPr>
          <a:xfrm>
            <a:off x="6888570" y="4759451"/>
            <a:ext cx="5190575" cy="1676942"/>
            <a:chOff x="2818307" y="1994550"/>
            <a:chExt cx="7632592" cy="2323246"/>
          </a:xfrm>
        </p:grpSpPr>
        <p:grpSp>
          <p:nvGrpSpPr>
            <p:cNvPr id="15" name="Group 14"/>
            <p:cNvGrpSpPr/>
            <p:nvPr/>
          </p:nvGrpSpPr>
          <p:grpSpPr>
            <a:xfrm>
              <a:off x="2818307" y="1994550"/>
              <a:ext cx="7632592" cy="2323246"/>
              <a:chOff x="7255042" y="365125"/>
              <a:chExt cx="4479282" cy="1451643"/>
            </a:xfrm>
          </p:grpSpPr>
          <p:cxnSp>
            <p:nvCxnSpPr>
              <p:cNvPr id="20" name="Straight Arrow Connector 19"/>
              <p:cNvCxnSpPr/>
              <p:nvPr/>
            </p:nvCxnSpPr>
            <p:spPr>
              <a:xfrm>
                <a:off x="7255042" y="1227240"/>
                <a:ext cx="3296653" cy="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>
                <a:off x="8110007" y="365125"/>
                <a:ext cx="0" cy="145164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2" name="TextBox 21"/>
              <p:cNvSpPr txBox="1"/>
              <p:nvPr/>
            </p:nvSpPr>
            <p:spPr>
              <a:xfrm>
                <a:off x="10369970" y="1228223"/>
                <a:ext cx="4331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 smtClean="0"/>
                  <a:t>t</a:t>
                </a:r>
                <a:endParaRPr lang="en-US" b="1" i="1" dirty="0"/>
              </a:p>
            </p:txBody>
          </p:sp>
          <p:sp>
            <p:nvSpPr>
              <p:cNvPr id="23" name="Freeform 22"/>
              <p:cNvSpPr/>
              <p:nvPr/>
            </p:nvSpPr>
            <p:spPr>
              <a:xfrm>
                <a:off x="7826479" y="833315"/>
                <a:ext cx="2143000" cy="764240"/>
              </a:xfrm>
              <a:custGeom>
                <a:avLst/>
                <a:gdLst>
                  <a:gd name="connsiteX0" fmla="*/ 0 w 7748336"/>
                  <a:gd name="connsiteY0" fmla="*/ 890363 h 1828830"/>
                  <a:gd name="connsiteX1" fmla="*/ 938463 w 7748336"/>
                  <a:gd name="connsiteY1" fmla="*/ 26 h 1828830"/>
                  <a:gd name="connsiteX2" fmla="*/ 1840831 w 7748336"/>
                  <a:gd name="connsiteY2" fmla="*/ 914426 h 1828830"/>
                  <a:gd name="connsiteX3" fmla="*/ 2731168 w 7748336"/>
                  <a:gd name="connsiteY3" fmla="*/ 1816795 h 1828830"/>
                  <a:gd name="connsiteX4" fmla="*/ 3669631 w 7748336"/>
                  <a:gd name="connsiteY4" fmla="*/ 902395 h 1828830"/>
                  <a:gd name="connsiteX5" fmla="*/ 4572000 w 7748336"/>
                  <a:gd name="connsiteY5" fmla="*/ 26 h 1828830"/>
                  <a:gd name="connsiteX6" fmla="*/ 5486400 w 7748336"/>
                  <a:gd name="connsiteY6" fmla="*/ 902395 h 1828830"/>
                  <a:gd name="connsiteX7" fmla="*/ 6388768 w 7748336"/>
                  <a:gd name="connsiteY7" fmla="*/ 1828826 h 1828830"/>
                  <a:gd name="connsiteX8" fmla="*/ 7339263 w 7748336"/>
                  <a:gd name="connsiteY8" fmla="*/ 890363 h 1828830"/>
                  <a:gd name="connsiteX9" fmla="*/ 7748336 w 7748336"/>
                  <a:gd name="connsiteY9" fmla="*/ 397068 h 1828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748336" h="1828830">
                    <a:moveTo>
                      <a:pt x="0" y="890363"/>
                    </a:moveTo>
                    <a:cubicBezTo>
                      <a:pt x="315829" y="443189"/>
                      <a:pt x="631658" y="-3984"/>
                      <a:pt x="938463" y="26"/>
                    </a:cubicBezTo>
                    <a:cubicBezTo>
                      <a:pt x="1245268" y="4036"/>
                      <a:pt x="1840831" y="914426"/>
                      <a:pt x="1840831" y="914426"/>
                    </a:cubicBezTo>
                    <a:cubicBezTo>
                      <a:pt x="2139615" y="1217221"/>
                      <a:pt x="2426368" y="1818800"/>
                      <a:pt x="2731168" y="1816795"/>
                    </a:cubicBezTo>
                    <a:cubicBezTo>
                      <a:pt x="3035968" y="1814790"/>
                      <a:pt x="3362826" y="1205190"/>
                      <a:pt x="3669631" y="902395"/>
                    </a:cubicBezTo>
                    <a:cubicBezTo>
                      <a:pt x="3976436" y="599600"/>
                      <a:pt x="4269205" y="26"/>
                      <a:pt x="4572000" y="26"/>
                    </a:cubicBezTo>
                    <a:cubicBezTo>
                      <a:pt x="4874795" y="26"/>
                      <a:pt x="5183605" y="597595"/>
                      <a:pt x="5486400" y="902395"/>
                    </a:cubicBezTo>
                    <a:cubicBezTo>
                      <a:pt x="5789195" y="1207195"/>
                      <a:pt x="6079958" y="1830831"/>
                      <a:pt x="6388768" y="1828826"/>
                    </a:cubicBezTo>
                    <a:cubicBezTo>
                      <a:pt x="6697578" y="1826821"/>
                      <a:pt x="7112668" y="1128989"/>
                      <a:pt x="7339263" y="890363"/>
                    </a:cubicBezTo>
                    <a:cubicBezTo>
                      <a:pt x="7565858" y="651737"/>
                      <a:pt x="7589920" y="579547"/>
                      <a:pt x="7748336" y="397068"/>
                    </a:cubicBezTo>
                  </a:path>
                </a:pathLst>
              </a:cu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4" name="TextBox 23"/>
                  <p:cNvSpPr txBox="1"/>
                  <p:nvPr/>
                </p:nvSpPr>
                <p:spPr>
                  <a:xfrm>
                    <a:off x="7327167" y="1375077"/>
                    <a:ext cx="685800" cy="23077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46" name="TextBox 4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27167" y="1375077"/>
                    <a:ext cx="685800" cy="230771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r="-6154" b="-56818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TextBox 24"/>
                  <p:cNvSpPr txBox="1"/>
                  <p:nvPr/>
                </p:nvSpPr>
                <p:spPr>
                  <a:xfrm>
                    <a:off x="9438752" y="476280"/>
                    <a:ext cx="2295572" cy="31971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∝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25" name="TextBox 2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438752" y="476280"/>
                    <a:ext cx="2295572" cy="319712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 b="-1333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6" name="Freeform 15"/>
            <p:cNvSpPr/>
            <p:nvPr/>
          </p:nvSpPr>
          <p:spPr>
            <a:xfrm>
              <a:off x="4274880" y="2393020"/>
              <a:ext cx="3651622" cy="1223109"/>
            </a:xfrm>
            <a:custGeom>
              <a:avLst/>
              <a:gdLst>
                <a:gd name="connsiteX0" fmla="*/ 0 w 7748336"/>
                <a:gd name="connsiteY0" fmla="*/ 890363 h 1828830"/>
                <a:gd name="connsiteX1" fmla="*/ 938463 w 7748336"/>
                <a:gd name="connsiteY1" fmla="*/ 26 h 1828830"/>
                <a:gd name="connsiteX2" fmla="*/ 1840831 w 7748336"/>
                <a:gd name="connsiteY2" fmla="*/ 914426 h 1828830"/>
                <a:gd name="connsiteX3" fmla="*/ 2731168 w 7748336"/>
                <a:gd name="connsiteY3" fmla="*/ 1816795 h 1828830"/>
                <a:gd name="connsiteX4" fmla="*/ 3669631 w 7748336"/>
                <a:gd name="connsiteY4" fmla="*/ 902395 h 1828830"/>
                <a:gd name="connsiteX5" fmla="*/ 4572000 w 7748336"/>
                <a:gd name="connsiteY5" fmla="*/ 26 h 1828830"/>
                <a:gd name="connsiteX6" fmla="*/ 5486400 w 7748336"/>
                <a:gd name="connsiteY6" fmla="*/ 902395 h 1828830"/>
                <a:gd name="connsiteX7" fmla="*/ 6388768 w 7748336"/>
                <a:gd name="connsiteY7" fmla="*/ 1828826 h 1828830"/>
                <a:gd name="connsiteX8" fmla="*/ 7339263 w 7748336"/>
                <a:gd name="connsiteY8" fmla="*/ 890363 h 1828830"/>
                <a:gd name="connsiteX9" fmla="*/ 7748336 w 7748336"/>
                <a:gd name="connsiteY9" fmla="*/ 397068 h 1828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48336" h="1828830">
                  <a:moveTo>
                    <a:pt x="0" y="890363"/>
                  </a:moveTo>
                  <a:cubicBezTo>
                    <a:pt x="315829" y="443189"/>
                    <a:pt x="631658" y="-3984"/>
                    <a:pt x="938463" y="26"/>
                  </a:cubicBezTo>
                  <a:cubicBezTo>
                    <a:pt x="1245268" y="4036"/>
                    <a:pt x="1840831" y="914426"/>
                    <a:pt x="1840831" y="914426"/>
                  </a:cubicBezTo>
                  <a:cubicBezTo>
                    <a:pt x="2139615" y="1217221"/>
                    <a:pt x="2426368" y="1818800"/>
                    <a:pt x="2731168" y="1816795"/>
                  </a:cubicBezTo>
                  <a:cubicBezTo>
                    <a:pt x="3035968" y="1814790"/>
                    <a:pt x="3362826" y="1205190"/>
                    <a:pt x="3669631" y="902395"/>
                  </a:cubicBezTo>
                  <a:cubicBezTo>
                    <a:pt x="3976436" y="599600"/>
                    <a:pt x="4269205" y="26"/>
                    <a:pt x="4572000" y="26"/>
                  </a:cubicBezTo>
                  <a:cubicBezTo>
                    <a:pt x="4874795" y="26"/>
                    <a:pt x="5183605" y="597595"/>
                    <a:pt x="5486400" y="902395"/>
                  </a:cubicBezTo>
                  <a:cubicBezTo>
                    <a:pt x="5789195" y="1207195"/>
                    <a:pt x="6079958" y="1830831"/>
                    <a:pt x="6388768" y="1828826"/>
                  </a:cubicBezTo>
                  <a:cubicBezTo>
                    <a:pt x="6697578" y="1826821"/>
                    <a:pt x="7112668" y="1128989"/>
                    <a:pt x="7339263" y="890363"/>
                  </a:cubicBezTo>
                  <a:cubicBezTo>
                    <a:pt x="7565858" y="651737"/>
                    <a:pt x="7589920" y="579547"/>
                    <a:pt x="7748336" y="397068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7" name="Left Brace 16"/>
            <p:cNvSpPr/>
            <p:nvPr/>
          </p:nvSpPr>
          <p:spPr>
            <a:xfrm>
              <a:off x="3956698" y="3628095"/>
              <a:ext cx="222368" cy="33886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H="1" flipV="1">
              <a:off x="4271148" y="3643270"/>
              <a:ext cx="1283140" cy="0"/>
            </a:xfrm>
            <a:prstGeom prst="line">
              <a:avLst/>
            </a:prstGeom>
            <a:ln w="12700">
              <a:solidFill>
                <a:schemeClr val="tx2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stCxn id="23" idx="3"/>
            </p:cNvCxnSpPr>
            <p:nvPr/>
          </p:nvCxnSpPr>
          <p:spPr>
            <a:xfrm flipH="1">
              <a:off x="4271148" y="3958913"/>
              <a:ext cx="808014" cy="8049"/>
            </a:xfrm>
            <a:prstGeom prst="line">
              <a:avLst/>
            </a:prstGeom>
            <a:ln w="1270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605797" y="2664840"/>
                <a:ext cx="555684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  <m: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d>
                        </m:e>
                        <m:sup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797" y="2664840"/>
                <a:ext cx="5556842" cy="307777"/>
              </a:xfrm>
              <a:prstGeom prst="rect">
                <a:avLst/>
              </a:prstGeom>
              <a:blipFill rotWithShape="0">
                <a:blip r:embed="rId8"/>
                <a:stretch>
                  <a:fillRect l="-877" t="-1961" b="-21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1197141" y="3275418"/>
                <a:ext cx="70557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=0 </m:t>
                      </m:r>
                    </m:oMath>
                  </m:oMathPara>
                </a14:m>
                <a:endParaRPr lang="en-US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7141" y="3275418"/>
                <a:ext cx="705578" cy="276999"/>
              </a:xfrm>
              <a:prstGeom prst="rect">
                <a:avLst/>
              </a:prstGeom>
              <a:blipFill rotWithShape="0">
                <a:blip r:embed="rId9"/>
                <a:stretch>
                  <a:fillRect l="-4310" r="-862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2726092" y="3262232"/>
                <a:ext cx="89652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6092" y="3262232"/>
                <a:ext cx="896527" cy="276999"/>
              </a:xfrm>
              <a:prstGeom prst="rect">
                <a:avLst/>
              </a:prstGeom>
              <a:blipFill rotWithShape="0">
                <a:blip r:embed="rId10"/>
                <a:stretch>
                  <a:fillRect l="-3401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4425433" y="3275418"/>
                <a:ext cx="102476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5433" y="3275418"/>
                <a:ext cx="1024768" cy="276999"/>
              </a:xfrm>
              <a:prstGeom prst="rect">
                <a:avLst/>
              </a:prstGeom>
              <a:blipFill rotWithShape="0">
                <a:blip r:embed="rId11"/>
                <a:stretch>
                  <a:fillRect l="-2976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Content Placeholder 2"/>
              <p:cNvSpPr txBox="1">
                <a:spLocks/>
              </p:cNvSpPr>
              <p:nvPr/>
            </p:nvSpPr>
            <p:spPr>
              <a:xfrm>
                <a:off x="649087" y="3809979"/>
                <a:ext cx="5922570" cy="123709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/>
                  <a:t>Frame Transformations:</a:t>
                </a:r>
              </a:p>
              <a:p>
                <a:pPr marL="514350" indent="-514350">
                  <a:buFont typeface="Arial" panose="020B0604020202020204" pitchFamily="34" charset="0"/>
                  <a:buAutoNum type="arabicPeriod"/>
                </a:pP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↔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endParaRPr lang="en-US" sz="2200" b="0" dirty="0" smtClean="0"/>
              </a:p>
              <a:p>
                <a:pPr marL="514350" indent="-514350">
                  <a:buFont typeface="Arial" panose="020B0604020202020204" pitchFamily="34" charset="0"/>
                  <a:buAutoNum type="arabicPeriod"/>
                </a:pPr>
                <a:r>
                  <a:rPr lang="en-US" sz="2200" dirty="0" smtClean="0"/>
                  <a:t>Rotating Frame of the qubit</a:t>
                </a:r>
                <a:endParaRPr lang="en-US" sz="2200" b="0" dirty="0" smtClean="0"/>
              </a:p>
              <a:p>
                <a:pPr marL="514350" indent="-514350">
                  <a:buFont typeface="Arial" panose="020B0604020202020204" pitchFamily="34" charset="0"/>
                  <a:buAutoNum type="arabicPeriod"/>
                </a:pPr>
                <a:endParaRPr lang="en-US" dirty="0"/>
              </a:p>
            </p:txBody>
          </p:sp>
        </mc:Choice>
        <mc:Fallback xmlns="">
          <p:sp>
            <p:nvSpPr>
              <p:cNvPr id="30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087" y="3809979"/>
                <a:ext cx="5922570" cy="1237092"/>
              </a:xfrm>
              <a:prstGeom prst="rect">
                <a:avLst/>
              </a:prstGeom>
              <a:blipFill rotWithShape="0">
                <a:blip r:embed="rId12"/>
                <a:stretch>
                  <a:fillRect l="-1852" t="-9852" b="-2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Arrow Connector 32"/>
          <p:cNvCxnSpPr/>
          <p:nvPr/>
        </p:nvCxnSpPr>
        <p:spPr>
          <a:xfrm>
            <a:off x="5733729" y="3104147"/>
            <a:ext cx="5334" cy="892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2759999" y="4389779"/>
            <a:ext cx="218991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angle 38"/>
              <p:cNvSpPr/>
              <p:nvPr/>
            </p:nvSpPr>
            <p:spPr>
              <a:xfrm>
                <a:off x="5331364" y="4152294"/>
                <a:ext cx="7418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Rectangle 3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1364" y="4152294"/>
                <a:ext cx="741805" cy="369332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901287" y="5695499"/>
                <a:ext cx="4736810" cy="2989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𝜒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⊗(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func>
                        <m:func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 )</m:t>
                              </m:r>
                            </m:e>
                          </m:func>
                        </m:e>
                      </m:func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287" y="5695499"/>
                <a:ext cx="4736810" cy="298928"/>
              </a:xfrm>
              <a:prstGeom prst="rect">
                <a:avLst/>
              </a:prstGeom>
              <a:blipFill rotWithShape="0">
                <a:blip r:embed="rId14"/>
                <a:stretch>
                  <a:fillRect l="-772" b="-26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/>
              <p:cNvSpPr txBox="1"/>
              <p:nvPr/>
            </p:nvSpPr>
            <p:spPr>
              <a:xfrm>
                <a:off x="2564114" y="6192737"/>
                <a:ext cx="70557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=0 </m:t>
                      </m:r>
                    </m:oMath>
                  </m:oMathPara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41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4114" y="6192737"/>
                <a:ext cx="705578" cy="276999"/>
              </a:xfrm>
              <a:prstGeom prst="rect">
                <a:avLst/>
              </a:prstGeom>
              <a:blipFill rotWithShape="0">
                <a:blip r:embed="rId15"/>
                <a:stretch>
                  <a:fillRect l="-4348" r="-870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5179620" y="6170464"/>
                <a:ext cx="9109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≥ 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9620" y="6170464"/>
                <a:ext cx="910954" cy="276999"/>
              </a:xfrm>
              <a:prstGeom prst="rect">
                <a:avLst/>
              </a:prstGeom>
              <a:blipFill rotWithShape="0">
                <a:blip r:embed="rId16"/>
                <a:stretch>
                  <a:fillRect l="-3356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/>
              <p:cNvSpPr/>
              <p:nvPr/>
            </p:nvSpPr>
            <p:spPr>
              <a:xfrm>
                <a:off x="5306275" y="4619683"/>
                <a:ext cx="74180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Rectangle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6275" y="4619683"/>
                <a:ext cx="741806" cy="369332"/>
              </a:xfrm>
              <a:prstGeom prst="rect">
                <a:avLst/>
              </a:prstGeom>
              <a:blipFill rotWithShape="0"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Straight Connector 44"/>
          <p:cNvCxnSpPr/>
          <p:nvPr/>
        </p:nvCxnSpPr>
        <p:spPr>
          <a:xfrm flipV="1">
            <a:off x="5331364" y="4599682"/>
            <a:ext cx="716717" cy="36187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 flipV="1">
            <a:off x="5396183" y="4644609"/>
            <a:ext cx="651899" cy="31695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3344309" y="6468944"/>
            <a:ext cx="75774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/>
              <a:t>Shay </a:t>
            </a:r>
            <a:r>
              <a:rPr lang="en-US" sz="1600" i="1" dirty="0" err="1" smtClean="0"/>
              <a:t>Hacohen-Gourgy</a:t>
            </a:r>
            <a:r>
              <a:rPr lang="en-US" sz="1600" i="1" dirty="0" smtClean="0"/>
              <a:t>, …, Irfan Siddiqi. </a:t>
            </a:r>
            <a:r>
              <a:rPr lang="en-US" sz="1600" i="1" dirty="0"/>
              <a:t>Nature </a:t>
            </a:r>
            <a:r>
              <a:rPr lang="en-US" sz="1600" i="1" dirty="0" smtClean="0"/>
              <a:t>538-7626 (2016).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23734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Prev. Work</a:t>
            </a:r>
            <a:r>
              <a:rPr lang="en-US" b="1" dirty="0" smtClean="0"/>
              <a:t>: Echoed</a:t>
            </a:r>
            <a:r>
              <a:rPr lang="en-US" dirty="0" smtClean="0"/>
              <a:t> Cond. Disp.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015840" y="4175319"/>
                <a:ext cx="1444177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𝑎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5840" y="4175319"/>
                <a:ext cx="1444177" cy="49244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633172" y="4126701"/>
                <a:ext cx="2179956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32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(−</m:t>
                      </m:r>
                      <m:sSub>
                        <m:sSubPr>
                          <m:ctrlP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3172" y="4126701"/>
                <a:ext cx="2179956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257300" y="4991036"/>
                <a:ext cx="2961259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7300" y="4991036"/>
                <a:ext cx="2961259" cy="4924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392541" y="4942418"/>
                <a:ext cx="2961259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p>
                              <m:r>
                                <a:rPr lang="en-US" sz="3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sSub>
                        <m:sSubPr>
                          <m:ctrlP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2541" y="4942418"/>
                <a:ext cx="2961259" cy="49244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875269" y="5806752"/>
                <a:ext cx="1439818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5269" y="5806752"/>
                <a:ext cx="1439818" cy="492443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8832391" y="5758135"/>
                <a:ext cx="2175596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(−</m:t>
                          </m:r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32391" y="5758135"/>
                <a:ext cx="2175596" cy="492443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10578382" y="3726591"/>
            <a:ext cx="1676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 completely </a:t>
            </a:r>
          </a:p>
          <a:p>
            <a:r>
              <a:rPr lang="en-US" dirty="0" smtClean="0"/>
              <a:t>echoed out !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536073" y="4319910"/>
            <a:ext cx="410314" cy="12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2737928" y="2013961"/>
            <a:ext cx="7477736" cy="1376633"/>
            <a:chOff x="2710960" y="1378258"/>
            <a:chExt cx="6842271" cy="224118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850732" y="1542995"/>
              <a:ext cx="6105525" cy="207645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23284" y="1430405"/>
              <a:ext cx="389684" cy="1172764"/>
            </a:xfrm>
            <a:prstGeom prst="rect">
              <a:avLst/>
            </a:prstGeom>
          </p:spPr>
        </p:pic>
        <p:cxnSp>
          <p:nvCxnSpPr>
            <p:cNvPr id="14" name="Straight Arrow Connector 13"/>
            <p:cNvCxnSpPr/>
            <p:nvPr/>
          </p:nvCxnSpPr>
          <p:spPr>
            <a:xfrm flipV="1">
              <a:off x="2736100" y="2549473"/>
              <a:ext cx="6334788" cy="0"/>
            </a:xfrm>
            <a:prstGeom prst="straightConnector1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9096031" y="2396554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 smtClean="0"/>
                <a:t>t</a:t>
              </a:r>
              <a:endParaRPr lang="en-US" b="1" i="1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6108031" y="1414696"/>
                  <a:ext cx="663130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92D05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  <m:r>
                          <a:rPr lang="en-US" sz="2400" b="0" i="1" smtClean="0">
                            <a:solidFill>
                              <a:srgbClr val="92D05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92D05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solidFill>
                              <a:srgbClr val="92D05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92D050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08031" y="1414696"/>
                  <a:ext cx="663130" cy="369332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l="-11009" r="-15596" b="-3442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2710960" y="1378258"/>
                  <a:ext cx="647357" cy="36933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10960" y="1378258"/>
                  <a:ext cx="647357" cy="369333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18462" r="-38462" b="-6756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2" name="Right Arrow 21"/>
          <p:cNvSpPr/>
          <p:nvPr/>
        </p:nvSpPr>
        <p:spPr>
          <a:xfrm>
            <a:off x="5823284" y="4991036"/>
            <a:ext cx="1143000" cy="44382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857259" y="4568948"/>
            <a:ext cx="947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Echo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2991408" y="6468579"/>
            <a:ext cx="72776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i="1" dirty="0">
                <a:latin typeface="EB Garamond"/>
              </a:rPr>
              <a:t>A. </a:t>
            </a:r>
            <a:r>
              <a:rPr lang="en-US" sz="1400" i="1" dirty="0" err="1" smtClean="0">
                <a:latin typeface="EB Garamond"/>
              </a:rPr>
              <a:t>Eickbusch</a:t>
            </a:r>
            <a:r>
              <a:rPr lang="en-US" sz="1400" i="1" dirty="0" smtClean="0">
                <a:latin typeface="EB Garamond"/>
              </a:rPr>
              <a:t>, </a:t>
            </a:r>
            <a:r>
              <a:rPr lang="en-US" sz="1400" i="1" dirty="0">
                <a:latin typeface="EB Garamond"/>
              </a:rPr>
              <a:t>..., R. </a:t>
            </a:r>
            <a:r>
              <a:rPr lang="en-US" sz="1400" i="1" dirty="0" err="1">
                <a:latin typeface="EB Garamond"/>
              </a:rPr>
              <a:t>Schoelkopf</a:t>
            </a:r>
            <a:r>
              <a:rPr lang="en-US" sz="1400" i="1" dirty="0">
                <a:latin typeface="EB Garamond"/>
              </a:rPr>
              <a:t>, M. </a:t>
            </a:r>
            <a:r>
              <a:rPr lang="en-US" sz="1400" i="1" dirty="0" err="1" smtClean="0">
                <a:latin typeface="EB Garamond"/>
              </a:rPr>
              <a:t>Devoret</a:t>
            </a:r>
            <a:r>
              <a:rPr lang="en-US" sz="1400" i="1" dirty="0" smtClean="0">
                <a:latin typeface="EB Garamond"/>
              </a:rPr>
              <a:t>. </a:t>
            </a:r>
            <a:r>
              <a:rPr lang="en-US" sz="1400" i="1" dirty="0" err="1"/>
              <a:t>A</a:t>
            </a:r>
            <a:r>
              <a:rPr lang="en-US" sz="1400" i="1" dirty="0" err="1" smtClean="0"/>
              <a:t>rXiv</a:t>
            </a:r>
            <a:r>
              <a:rPr lang="en-US" sz="1400" i="1" dirty="0" smtClean="0"/>
              <a:t> </a:t>
            </a:r>
            <a:r>
              <a:rPr lang="en-US" sz="1400" i="1" dirty="0"/>
              <a:t>preprint </a:t>
            </a:r>
            <a:r>
              <a:rPr lang="en-US" sz="1400" i="1" dirty="0" smtClean="0"/>
              <a:t>arXiv:2111.06414 (2021)</a:t>
            </a:r>
            <a:endParaRPr lang="en-US" sz="1400" i="1" dirty="0">
              <a:latin typeface="Noto Sans Symbols"/>
            </a:endParaRPr>
          </a:p>
        </p:txBody>
      </p:sp>
    </p:spTree>
    <p:extLst>
      <p:ext uri="{BB962C8B-B14F-4D97-AF65-F5344CB8AC3E}">
        <p14:creationId xmlns:p14="http://schemas.microsoft.com/office/powerpoint/2010/main" val="100511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38466" y="1738377"/>
                <a:ext cx="5577114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Goal: Enact gates on </a:t>
                </a:r>
                <a:r>
                  <a:rPr lang="en-US" dirty="0" smtClean="0"/>
                  <a:t>cavity modes</a:t>
                </a:r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Typical </a:t>
                </a:r>
                <a:r>
                  <a:rPr lang="en-US" dirty="0" smtClean="0"/>
                  <a:t>Schemes (SNAP/GRAPE) use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i="1">
                            <a:latin typeface="Cambria Math"/>
                            <a:ea typeface="Cambria Math"/>
                          </a:rPr>
                          <m:t>†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 smtClean="0"/>
                  <a:t>Coupling to the </a:t>
                </a:r>
                <a:r>
                  <a:rPr lang="en-US" dirty="0" err="1" smtClean="0"/>
                  <a:t>lossy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ancilla</a:t>
                </a:r>
                <a:r>
                  <a:rPr lang="en-US" dirty="0" smtClean="0"/>
                  <a:t> reduces mode coherence </a:t>
                </a: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𝑐𝑎𝑣</m:t>
                          </m:r>
                        </m:sup>
                      </m:sSubSup>
                      <m:r>
                        <a:rPr lang="en-US" sz="2000" i="1" ker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≤ </m:t>
                      </m:r>
                      <m:f>
                        <m:fPr>
                          <m:ctrlP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 ker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2000" ker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e>
                            <m:sup>
                              <m:r>
                                <a:rPr lang="en-US" sz="2000" i="1" ker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000" i="1" ker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 ker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sz="2000" i="1" ker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sSubSup>
                        <m:sSubSupPr>
                          <m:ctrlP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</m:sSubSup>
                      <m:r>
                        <a:rPr lang="en-US" sz="2000" i="1" ker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~</m:t>
                      </m:r>
                      <m:f>
                        <m:fPr>
                          <m:ctrlP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𝜒</m:t>
                          </m:r>
                        </m:den>
                      </m:f>
                      <m:sSubSup>
                        <m:sSubSupPr>
                          <m:ctrlPr>
                            <a:rPr lang="en-US" sz="2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sz="2000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lang="en-US" sz="2000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2000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q</m:t>
                          </m:r>
                        </m:sup>
                      </m:sSubSup>
                    </m:oMath>
                  </m:oMathPara>
                </a14:m>
                <a:endParaRPr lang="en-US" dirty="0" smtClean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8466" y="1738377"/>
                <a:ext cx="5577114" cy="4351338"/>
              </a:xfrm>
              <a:blipFill rotWithShape="0">
                <a:blip r:embed="rId3"/>
                <a:stretch>
                  <a:fillRect l="-1967" t="-3081" r="-27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10597605" y="2038493"/>
            <a:ext cx="1008375" cy="918220"/>
            <a:chOff x="5898801" y="1006904"/>
            <a:chExt cx="2402391" cy="1997553"/>
          </a:xfrm>
        </p:grpSpPr>
        <p:pic>
          <p:nvPicPr>
            <p:cNvPr id="5" name="Picture 2" descr="Parabola Clip Art at Clker.com - vector clip art online, royalty free &amp;  public domain"/>
            <p:cNvPicPr>
              <a:picLocks noChangeAspect="1" noChangeArrowheads="1"/>
            </p:cNvPicPr>
            <p:nvPr/>
          </p:nvPicPr>
          <p:blipFill>
            <a:blip r:embed="rId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8801" y="1027906"/>
              <a:ext cx="2402391" cy="1976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Connector 5"/>
            <p:cNvCxnSpPr/>
            <p:nvPr/>
          </p:nvCxnSpPr>
          <p:spPr>
            <a:xfrm>
              <a:off x="6471138" y="2481943"/>
              <a:ext cx="122589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251749" y="1991249"/>
              <a:ext cx="169649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6030685" y="1530699"/>
              <a:ext cx="2103120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7033846" y="1370710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7029657" y="1187328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029656" y="1006904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tangle 29"/>
              <p:cNvSpPr/>
              <p:nvPr/>
            </p:nvSpPr>
            <p:spPr>
              <a:xfrm>
                <a:off x="3325123" y="3621000"/>
                <a:ext cx="355398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0" dirty="0" smtClean="0">
                    <a:solidFill>
                      <a:schemeClr val="accent6"/>
                    </a:solidFill>
                  </a:rPr>
                  <a:t>Increase</a:t>
                </a:r>
                <a:r>
                  <a:rPr lang="en-US" sz="2400" b="0" dirty="0" smtClean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n-US" sz="2400" dirty="0" smtClean="0"/>
                  <a:t> for faster gates </a:t>
                </a:r>
                <a:endParaRPr lang="en-US" sz="2400" dirty="0"/>
              </a:p>
            </p:txBody>
          </p:sp>
        </mc:Choice>
        <mc:Fallback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5123" y="3621000"/>
                <a:ext cx="3553986" cy="461665"/>
              </a:xfrm>
              <a:prstGeom prst="rect">
                <a:avLst/>
              </a:prstGeom>
              <a:blipFill rotWithShape="0">
                <a:blip r:embed="rId5"/>
                <a:stretch>
                  <a:fillRect l="-2573" t="-10526" r="-1887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3" name="Rectangle 52"/>
              <p:cNvSpPr/>
              <p:nvPr/>
            </p:nvSpPr>
            <p:spPr>
              <a:xfrm>
                <a:off x="3527023" y="5846744"/>
                <a:ext cx="3715248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0" dirty="0" smtClean="0">
                    <a:solidFill>
                      <a:srgbClr val="FF0000"/>
                    </a:solidFill>
                  </a:rPr>
                  <a:t>Decrease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n-US" sz="2400" dirty="0" smtClean="0"/>
                  <a:t> for </a:t>
                </a:r>
                <a:r>
                  <a:rPr lang="en-US" sz="2400" dirty="0" smtClean="0"/>
                  <a:t>better mode</a:t>
                </a:r>
              </a:p>
              <a:p>
                <a:r>
                  <a:rPr lang="en-US" sz="2400" dirty="0" smtClean="0"/>
                  <a:t> coherence</a:t>
                </a:r>
                <a:endParaRPr lang="en-US" sz="2400" dirty="0"/>
              </a:p>
            </p:txBody>
          </p:sp>
        </mc:Choice>
        <mc:Fallback>
          <p:sp>
            <p:nvSpPr>
              <p:cNvPr id="53" name="Rectangle 5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7023" y="5846744"/>
                <a:ext cx="3715248" cy="830997"/>
              </a:xfrm>
              <a:prstGeom prst="rect">
                <a:avLst/>
              </a:prstGeom>
              <a:blipFill rotWithShape="0">
                <a:blip r:embed="rId6"/>
                <a:stretch>
                  <a:fillRect l="-2627" t="-5882" r="-164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" name="Straight Arrow Connector 54"/>
          <p:cNvCxnSpPr/>
          <p:nvPr/>
        </p:nvCxnSpPr>
        <p:spPr>
          <a:xfrm>
            <a:off x="9735780" y="3666312"/>
            <a:ext cx="642913" cy="52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10644370" y="3218310"/>
            <a:ext cx="1008375" cy="918220"/>
            <a:chOff x="5898801" y="1006904"/>
            <a:chExt cx="2402391" cy="1997553"/>
          </a:xfrm>
        </p:grpSpPr>
        <p:pic>
          <p:nvPicPr>
            <p:cNvPr id="29" name="Picture 2" descr="Parabola Clip Art at Clker.com - vector clip art online, royalty free &amp;  public domain"/>
            <p:cNvPicPr>
              <a:picLocks noChangeAspect="1" noChangeArrowheads="1"/>
            </p:cNvPicPr>
            <p:nvPr/>
          </p:nvPicPr>
          <p:blipFill>
            <a:blip r:embed="rId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8801" y="1027906"/>
              <a:ext cx="2402391" cy="1976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1" name="Straight Connector 30"/>
            <p:cNvCxnSpPr/>
            <p:nvPr/>
          </p:nvCxnSpPr>
          <p:spPr>
            <a:xfrm>
              <a:off x="6471138" y="2481943"/>
              <a:ext cx="122589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251749" y="1991249"/>
              <a:ext cx="169649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030685" y="1530699"/>
              <a:ext cx="2103120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7033846" y="1370710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7029657" y="1187328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7029656" y="1006904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0673895" y="4295282"/>
            <a:ext cx="1008375" cy="918220"/>
            <a:chOff x="5898801" y="1006904"/>
            <a:chExt cx="2402391" cy="1997553"/>
          </a:xfrm>
        </p:grpSpPr>
        <p:pic>
          <p:nvPicPr>
            <p:cNvPr id="38" name="Picture 2" descr="Parabola Clip Art at Clker.com - vector clip art online, royalty free &amp;  public domain"/>
            <p:cNvPicPr>
              <a:picLocks noChangeAspect="1" noChangeArrowheads="1"/>
            </p:cNvPicPr>
            <p:nvPr/>
          </p:nvPicPr>
          <p:blipFill>
            <a:blip r:embed="rId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8801" y="1027906"/>
              <a:ext cx="2402391" cy="1976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9" name="Straight Connector 38"/>
            <p:cNvCxnSpPr/>
            <p:nvPr/>
          </p:nvCxnSpPr>
          <p:spPr>
            <a:xfrm>
              <a:off x="6471138" y="2481943"/>
              <a:ext cx="122589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6251749" y="1991249"/>
              <a:ext cx="169649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6030685" y="1530699"/>
              <a:ext cx="2103120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Oval 41"/>
            <p:cNvSpPr/>
            <p:nvPr/>
          </p:nvSpPr>
          <p:spPr>
            <a:xfrm>
              <a:off x="7033846" y="1370710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7029657" y="1187328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7029656" y="1006904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9741698" y="4018691"/>
            <a:ext cx="662319" cy="4548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9808039" y="2820879"/>
            <a:ext cx="570654" cy="5646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8214249" y="3368733"/>
            <a:ext cx="1407749" cy="717166"/>
            <a:chOff x="8214249" y="3368733"/>
            <a:chExt cx="1407749" cy="717166"/>
          </a:xfrm>
        </p:grpSpPr>
        <p:pic>
          <p:nvPicPr>
            <p:cNvPr id="1026" name="Picture 2" descr="Simple cosine of x function graph wave with one Vector Image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77" t="15513" r="69323" b="66795"/>
            <a:stretch/>
          </p:blipFill>
          <p:spPr bwMode="auto">
            <a:xfrm>
              <a:off x="8390345" y="3368733"/>
              <a:ext cx="1231653" cy="717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8" name="Straight Connector 47"/>
            <p:cNvCxnSpPr/>
            <p:nvPr/>
          </p:nvCxnSpPr>
          <p:spPr>
            <a:xfrm>
              <a:off x="8741442" y="3821277"/>
              <a:ext cx="514556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8555992" y="3580201"/>
              <a:ext cx="832837" cy="2442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8495800" y="3495623"/>
              <a:ext cx="914400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1" name="TextBox 50"/>
                <p:cNvSpPr txBox="1"/>
                <p:nvPr/>
              </p:nvSpPr>
              <p:spPr>
                <a:xfrm>
                  <a:off x="8466924" y="3712689"/>
                  <a:ext cx="175048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>
            <p:sp>
              <p:nvSpPr>
                <p:cNvPr id="51" name="TextBox 5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66924" y="3712689"/>
                  <a:ext cx="175048" cy="246221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27586" r="-24138" b="-2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6" name="TextBox 55"/>
                <p:cNvSpPr txBox="1"/>
                <p:nvPr/>
              </p:nvSpPr>
              <p:spPr>
                <a:xfrm>
                  <a:off x="8366289" y="3499403"/>
                  <a:ext cx="153568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>
            <p:sp>
              <p:nvSpPr>
                <p:cNvPr id="56" name="TextBox 5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66289" y="3499403"/>
                  <a:ext cx="153568" cy="246221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5385" r="-1153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7" name="TextBox 56"/>
                <p:cNvSpPr txBox="1"/>
                <p:nvPr/>
              </p:nvSpPr>
              <p:spPr>
                <a:xfrm>
                  <a:off x="8214249" y="3391066"/>
                  <a:ext cx="164724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>
            <p:sp>
              <p:nvSpPr>
                <p:cNvPr id="57" name="TextBox 5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14249" y="3391066"/>
                  <a:ext cx="164724" cy="246221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l="-39286" r="-35714" b="-3170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58" name="TextBox 57"/>
              <p:cNvSpPr txBox="1"/>
              <p:nvPr/>
            </p:nvSpPr>
            <p:spPr>
              <a:xfrm>
                <a:off x="9908239" y="2843384"/>
                <a:ext cx="167097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𝜒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58" name="TextBox 5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8239" y="2843384"/>
                <a:ext cx="167097" cy="246221"/>
              </a:xfrm>
              <a:prstGeom prst="rect">
                <a:avLst/>
              </a:prstGeom>
              <a:blipFill rotWithShape="0">
                <a:blip r:embed="rId11"/>
                <a:stretch>
                  <a:fillRect l="-25000" r="-25000" b="-195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9" name="TextBox 58"/>
              <p:cNvSpPr txBox="1"/>
              <p:nvPr/>
            </p:nvSpPr>
            <p:spPr>
              <a:xfrm>
                <a:off x="9991787" y="3368733"/>
                <a:ext cx="167097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𝜒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59" name="TextBox 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91787" y="3368733"/>
                <a:ext cx="167097" cy="246221"/>
              </a:xfrm>
              <a:prstGeom prst="rect">
                <a:avLst/>
              </a:prstGeom>
              <a:blipFill rotWithShape="0">
                <a:blip r:embed="rId12"/>
                <a:stretch>
                  <a:fillRect l="-25926" r="-2963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0" name="TextBox 59"/>
              <p:cNvSpPr txBox="1"/>
              <p:nvPr/>
            </p:nvSpPr>
            <p:spPr>
              <a:xfrm>
                <a:off x="10028535" y="3962788"/>
                <a:ext cx="167097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𝜒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60" name="TextBox 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8535" y="3962788"/>
                <a:ext cx="167097" cy="246221"/>
              </a:xfrm>
              <a:prstGeom prst="rect">
                <a:avLst/>
              </a:prstGeom>
              <a:blipFill rotWithShape="0">
                <a:blip r:embed="rId13"/>
                <a:stretch>
                  <a:fillRect l="-25000" r="-25000" b="-2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Oval 51"/>
          <p:cNvSpPr/>
          <p:nvPr/>
        </p:nvSpPr>
        <p:spPr>
          <a:xfrm>
            <a:off x="11020159" y="2662834"/>
            <a:ext cx="148366" cy="1368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1066924" y="3812729"/>
            <a:ext cx="148366" cy="1368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1094342" y="4904917"/>
            <a:ext cx="148366" cy="1368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82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5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Suppression of cross-talk errors by chi alpha schemes</a:t>
            </a:r>
          </a:p>
          <a:p>
            <a:r>
              <a:rPr lang="en-US" dirty="0" smtClean="0"/>
              <a:t>Achieve &gt;0.999 fidelity for </a:t>
            </a:r>
            <a:r>
              <a:rPr lang="en-US" dirty="0" err="1" smtClean="0"/>
              <a:t>fock</a:t>
            </a:r>
            <a:r>
              <a:rPr lang="en-US" dirty="0" smtClean="0"/>
              <a:t> state transfer using Double ECD</a:t>
            </a:r>
          </a:p>
          <a:p>
            <a:r>
              <a:rPr lang="en-US" dirty="0" smtClean="0"/>
              <a:t>Speed Limit seems to be 1/chi * alpha</a:t>
            </a:r>
          </a:p>
          <a:p>
            <a:endParaRPr lang="en-US" dirty="0"/>
          </a:p>
          <a:p>
            <a:r>
              <a:rPr lang="en-US" dirty="0" smtClean="0"/>
              <a:t>Future Work: </a:t>
            </a:r>
          </a:p>
          <a:p>
            <a:pPr lvl="1"/>
            <a:r>
              <a:rPr lang="en-US" dirty="0" smtClean="0"/>
              <a:t>Unite with other schemes</a:t>
            </a:r>
          </a:p>
        </p:txBody>
      </p:sp>
    </p:spTree>
    <p:extLst>
      <p:ext uri="{BB962C8B-B14F-4D97-AF65-F5344CB8AC3E}">
        <p14:creationId xmlns:p14="http://schemas.microsoft.com/office/powerpoint/2010/main" val="355234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600" y="352447"/>
            <a:ext cx="10515600" cy="1325563"/>
          </a:xfrm>
        </p:spPr>
        <p:txBody>
          <a:bodyPr/>
          <a:lstStyle/>
          <a:p>
            <a:r>
              <a:rPr lang="en-US" dirty="0" smtClean="0"/>
              <a:t>Circle Grape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768553"/>
            <a:ext cx="10515600" cy="140840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Continuous version</a:t>
            </a:r>
          </a:p>
          <a:p>
            <a:r>
              <a:rPr lang="en-US" dirty="0" smtClean="0"/>
              <a:t>Currently uses </a:t>
            </a:r>
            <a:r>
              <a:rPr lang="en-US" dirty="0" err="1" smtClean="0"/>
              <a:t>simulatenous</a:t>
            </a:r>
            <a:r>
              <a:rPr lang="en-US" dirty="0" smtClean="0"/>
              <a:t> drives</a:t>
            </a:r>
          </a:p>
          <a:p>
            <a:r>
              <a:rPr lang="en-US" dirty="0" smtClean="0"/>
              <a:t>Phase Space Dynamics 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8071833" y="2855958"/>
                <a:ext cx="4120167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0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sz="20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000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sz="2000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sSub>
                        <m:sSub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sz="20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US" sz="2000" i="1" dirty="0" smtClean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1833" y="2855958"/>
                <a:ext cx="4120167" cy="707886"/>
              </a:xfrm>
              <a:prstGeom prst="rect">
                <a:avLst/>
              </a:prstGeom>
              <a:blipFill rotWithShape="0">
                <a:blip r:embed="rId2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0018446" y="3981533"/>
            <a:ext cx="2167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Sent to Optimizer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10602993" y="3596000"/>
            <a:ext cx="263047" cy="395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309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Multimode ECD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25325" y="4215650"/>
                <a:ext cx="998566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𝑀𝐸𝐶𝐷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𝐷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f>
                                      <m:fPr>
                                        <m:ctrlPr>
                                          <a:rPr lang="en-US" i="1" smtClean="0">
                                            <a:solidFill>
                                              <a:schemeClr val="accent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i="1">
                                            <a:solidFill>
                                              <a:schemeClr val="accent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num>
                                      <m:den>
                                        <m:r>
                                          <a:rPr lang="en-US" i="1">
                                            <a:solidFill>
                                              <a:schemeClr val="accent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d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𝐷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 smtClean="0">
                                            <a:solidFill>
                                              <a:srgbClr val="FFC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i="1">
                                            <a:solidFill>
                                              <a:srgbClr val="FFC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num>
                                      <m:den>
                                        <m:r>
                                          <a:rPr lang="en-US" i="1">
                                            <a:solidFill>
                                              <a:srgbClr val="FFC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e>
                                </m:d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𝐷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 smtClean="0">
                                            <a:solidFill>
                                              <a:schemeClr val="accent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i="1">
                                            <a:solidFill>
                                              <a:schemeClr val="accent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num>
                                      <m:den>
                                        <m:r>
                                          <a:rPr lang="en-US" i="1">
                                            <a:solidFill>
                                              <a:schemeClr val="accent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d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𝐷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 smtClean="0">
                                        <a:solidFill>
                                          <a:srgbClr val="FFC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f>
                                      <m:fPr>
                                        <m:ctrlPr>
                                          <a:rPr lang="en-US" i="1">
                                            <a:solidFill>
                                              <a:srgbClr val="FFC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i="1">
                                            <a:solidFill>
                                              <a:srgbClr val="FFC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num>
                                      <m:den>
                                        <m:r>
                                          <a:rPr lang="en-US" i="1">
                                            <a:solidFill>
                                              <a:srgbClr val="FFC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25325" y="4215650"/>
                <a:ext cx="9985661" cy="4351338"/>
              </a:xfr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5821563" y="2594008"/>
                <a:ext cx="674864" cy="830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5400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1563" y="2594008"/>
                <a:ext cx="674864" cy="83099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/>
          <p:cNvGrpSpPr/>
          <p:nvPr/>
        </p:nvGrpSpPr>
        <p:grpSpPr>
          <a:xfrm>
            <a:off x="725325" y="1794393"/>
            <a:ext cx="3801737" cy="2204679"/>
            <a:chOff x="626431" y="2063637"/>
            <a:chExt cx="3801737" cy="2204679"/>
          </a:xfrm>
        </p:grpSpPr>
        <p:grpSp>
          <p:nvGrpSpPr>
            <p:cNvPr id="34" name="Group 33"/>
            <p:cNvGrpSpPr/>
            <p:nvPr/>
          </p:nvGrpSpPr>
          <p:grpSpPr>
            <a:xfrm>
              <a:off x="626431" y="2063637"/>
              <a:ext cx="3801737" cy="2204679"/>
              <a:chOff x="658147" y="3795512"/>
              <a:chExt cx="4568157" cy="2613275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658147" y="3795512"/>
                <a:ext cx="4466183" cy="2613275"/>
              </a:xfrm>
              <a:prstGeom prst="roundRect">
                <a:avLst/>
              </a:prstGeom>
              <a:solidFill>
                <a:srgbClr val="71DA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" name="Group 3"/>
              <p:cNvGrpSpPr/>
              <p:nvPr/>
            </p:nvGrpSpPr>
            <p:grpSpPr>
              <a:xfrm>
                <a:off x="756364" y="3866695"/>
                <a:ext cx="4469940" cy="2455677"/>
                <a:chOff x="6823918" y="211965"/>
                <a:chExt cx="4469940" cy="2455677"/>
              </a:xfrm>
            </p:grpSpPr>
            <p:cxnSp>
              <p:nvCxnSpPr>
                <p:cNvPr id="5" name="Straight Connector 4"/>
                <p:cNvCxnSpPr/>
                <p:nvPr/>
              </p:nvCxnSpPr>
              <p:spPr>
                <a:xfrm>
                  <a:off x="7850656" y="520899"/>
                  <a:ext cx="3248526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/>
                <p:cNvCxnSpPr/>
                <p:nvPr/>
              </p:nvCxnSpPr>
              <p:spPr>
                <a:xfrm>
                  <a:off x="7850656" y="1494262"/>
                  <a:ext cx="3248526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/>
                <p:cNvCxnSpPr/>
                <p:nvPr/>
              </p:nvCxnSpPr>
              <p:spPr>
                <a:xfrm>
                  <a:off x="7850656" y="2493651"/>
                  <a:ext cx="3248526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/>
                <p:cNvCxnSpPr/>
                <p:nvPr/>
              </p:nvCxnSpPr>
              <p:spPr>
                <a:xfrm>
                  <a:off x="10091063" y="1765765"/>
                  <a:ext cx="0" cy="668027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9" name="Oval 8"/>
                <p:cNvSpPr/>
                <p:nvPr/>
              </p:nvSpPr>
              <p:spPr>
                <a:xfrm>
                  <a:off x="9998976" y="2433792"/>
                  <a:ext cx="156346" cy="124924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ounded Rectangle 9"/>
                <p:cNvSpPr/>
                <p:nvPr/>
              </p:nvSpPr>
              <p:spPr>
                <a:xfrm>
                  <a:off x="9286894" y="211965"/>
                  <a:ext cx="1608338" cy="1597179"/>
                </a:xfrm>
                <a:prstGeom prst="roundRect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" name="TextBox 10"/>
                    <p:cNvSpPr txBox="1"/>
                    <p:nvPr/>
                  </p:nvSpPr>
                  <p:spPr>
                    <a:xfrm>
                      <a:off x="9503119" y="492391"/>
                      <a:ext cx="1790739" cy="98500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2400" b="1" dirty="0"/>
                        <a:t>M</a:t>
                      </a:r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ECD (</a:t>
                      </a:r>
                      <a14:m>
                        <m:oMath xmlns:m="http://schemas.openxmlformats.org/officeDocument/2006/math"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oMath>
                      </a14:m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" name="TextBox 1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503119" y="492391"/>
                      <a:ext cx="1790739" cy="985007"/>
                    </a:xfrm>
                    <a:prstGeom prst="rect">
                      <a:avLst/>
                    </a:prstGeom>
                    <a:blipFill rotWithShape="0">
                      <a:blip r:embed="rId5"/>
                      <a:stretch>
                        <a:fillRect l="-6122" t="-5882" b="-1617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12" name="TextBox 11"/>
                <p:cNvSpPr txBox="1"/>
                <p:nvPr/>
              </p:nvSpPr>
              <p:spPr>
                <a:xfrm>
                  <a:off x="6850166" y="336233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Mode 1</a:t>
                  </a:r>
                  <a:endParaRPr lang="en-US" dirty="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6844046" y="1294867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Mode 2</a:t>
                  </a:r>
                  <a:endParaRPr lang="en-US" dirty="0"/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6823918" y="2298310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Qubit</a:t>
                  </a:r>
                  <a:endParaRPr lang="en-US" dirty="0"/>
                </a:p>
              </p:txBody>
            </p: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Rounded Rectangle 36"/>
                <p:cNvSpPr/>
                <p:nvPr/>
              </p:nvSpPr>
              <p:spPr>
                <a:xfrm>
                  <a:off x="1718216" y="3731775"/>
                  <a:ext cx="843635" cy="443441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0" smtClean="0">
                                <a:latin typeface="Cambria Math" panose="02040503050406030204" pitchFamily="18" charset="0"/>
                              </a:rPr>
                              <m:t>𝐑</m:t>
                            </m:r>
                          </m:e>
                          <m:sub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𝝓</m:t>
                            </m:r>
                          </m:sub>
                        </m:sSub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𝜽</m:t>
                        </m:r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000" b="1" dirty="0"/>
                </a:p>
              </p:txBody>
            </p:sp>
          </mc:Choice>
          <mc:Fallback xmlns="">
            <p:sp>
              <p:nvSpPr>
                <p:cNvPr id="37" name="Rounded Rectangle 3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18216" y="3731775"/>
                  <a:ext cx="843635" cy="443441"/>
                </a:xfrm>
                <a:prstGeom prst="roundRect">
                  <a:avLst/>
                </a:prstGeom>
                <a:blipFill rotWithShape="0">
                  <a:blip r:embed="rId6"/>
                  <a:stretch>
                    <a:fillRect l="-5000" r="-2857" b="-8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9" name="Group 38"/>
          <p:cNvGrpSpPr/>
          <p:nvPr/>
        </p:nvGrpSpPr>
        <p:grpSpPr>
          <a:xfrm>
            <a:off x="7486477" y="1762502"/>
            <a:ext cx="3573194" cy="2341015"/>
            <a:chOff x="5517000" y="2022560"/>
            <a:chExt cx="3573194" cy="2341015"/>
          </a:xfrm>
        </p:grpSpPr>
        <p:grpSp>
          <p:nvGrpSpPr>
            <p:cNvPr id="36" name="Group 35"/>
            <p:cNvGrpSpPr/>
            <p:nvPr/>
          </p:nvGrpSpPr>
          <p:grpSpPr>
            <a:xfrm>
              <a:off x="5517000" y="2022560"/>
              <a:ext cx="3573194" cy="2341015"/>
              <a:chOff x="7061982" y="3716705"/>
              <a:chExt cx="4600135" cy="2810704"/>
            </a:xfrm>
          </p:grpSpPr>
          <p:sp>
            <p:nvSpPr>
              <p:cNvPr id="35" name="Rounded Rectangle 34"/>
              <p:cNvSpPr/>
              <p:nvPr/>
            </p:nvSpPr>
            <p:spPr>
              <a:xfrm>
                <a:off x="7061982" y="3716705"/>
                <a:ext cx="4600135" cy="2810704"/>
              </a:xfrm>
              <a:prstGeom prst="roundRect">
                <a:avLst/>
              </a:prstGeom>
              <a:solidFill>
                <a:srgbClr val="71DA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5" name="Group 14"/>
              <p:cNvGrpSpPr/>
              <p:nvPr/>
            </p:nvGrpSpPr>
            <p:grpSpPr>
              <a:xfrm>
                <a:off x="7182432" y="3877325"/>
                <a:ext cx="4414726" cy="2501128"/>
                <a:chOff x="6745462" y="3947083"/>
                <a:chExt cx="4414726" cy="2501128"/>
              </a:xfrm>
            </p:grpSpPr>
            <p:grpSp>
              <p:nvGrpSpPr>
                <p:cNvPr id="16" name="Group 15"/>
                <p:cNvGrpSpPr/>
                <p:nvPr/>
              </p:nvGrpSpPr>
              <p:grpSpPr>
                <a:xfrm>
                  <a:off x="7856169" y="3947083"/>
                  <a:ext cx="3304019" cy="2468592"/>
                  <a:chOff x="6629399" y="1830732"/>
                  <a:chExt cx="4576679" cy="3804061"/>
                </a:xfrm>
              </p:grpSpPr>
              <p:cxnSp>
                <p:nvCxnSpPr>
                  <p:cNvPr id="20" name="Straight Connector 19"/>
                  <p:cNvCxnSpPr/>
                  <p:nvPr/>
                </p:nvCxnSpPr>
                <p:spPr>
                  <a:xfrm>
                    <a:off x="6629399" y="2442410"/>
                    <a:ext cx="4499811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6629400" y="3942348"/>
                    <a:ext cx="4499811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Straight Connector 21"/>
                  <p:cNvCxnSpPr/>
                  <p:nvPr/>
                </p:nvCxnSpPr>
                <p:spPr>
                  <a:xfrm>
                    <a:off x="6629400" y="5482390"/>
                    <a:ext cx="4499811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8016884" y="3299546"/>
                    <a:ext cx="1600199" cy="1359569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Rounded Rectangle 23"/>
                  <p:cNvSpPr/>
                  <p:nvPr/>
                </p:nvSpPr>
                <p:spPr>
                  <a:xfrm>
                    <a:off x="9459060" y="1830732"/>
                    <a:ext cx="1600199" cy="1359569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5" name="Straight Connector 24"/>
                  <p:cNvCxnSpPr/>
                  <p:nvPr/>
                </p:nvCxnSpPr>
                <p:spPr>
                  <a:xfrm>
                    <a:off x="8888324" y="4659115"/>
                    <a:ext cx="0" cy="898358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/>
                  <p:cNvCxnSpPr/>
                  <p:nvPr/>
                </p:nvCxnSpPr>
                <p:spPr>
                  <a:xfrm>
                    <a:off x="10294776" y="3190303"/>
                    <a:ext cx="0" cy="2310063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" name="Oval 26"/>
                  <p:cNvSpPr/>
                  <p:nvPr/>
                </p:nvSpPr>
                <p:spPr>
                  <a:xfrm>
                    <a:off x="8771019" y="5442288"/>
                    <a:ext cx="216568" cy="192505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" name="Oval 27"/>
                  <p:cNvSpPr/>
                  <p:nvPr/>
                </p:nvSpPr>
                <p:spPr>
                  <a:xfrm>
                    <a:off x="10186493" y="5408125"/>
                    <a:ext cx="216568" cy="192505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9" name="TextBox 28"/>
                      <p:cNvSpPr txBox="1"/>
                      <p:nvPr/>
                    </p:nvSpPr>
                    <p:spPr>
                      <a:xfrm>
                        <a:off x="7980635" y="3589473"/>
                        <a:ext cx="1853168" cy="74857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2000" b="1" dirty="0" smtClean="0">
                            <a:solidFill>
                              <a:schemeClr val="tx1"/>
                            </a:solidFill>
                          </a:rPr>
                          <a:t>ECD(</a:t>
                        </a:r>
                        <a14:m>
                          <m:oMath xmlns:m="http://schemas.openxmlformats.org/officeDocument/2006/math">
                            <m:r>
                              <a:rPr lang="en-US" sz="20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𝜷</m:t>
                            </m:r>
                          </m:oMath>
                        </a14:m>
                        <a:r>
                          <a:rPr lang="en-US" sz="2000" b="1" dirty="0" smtClean="0">
                            <a:solidFill>
                              <a:schemeClr val="tx1"/>
                            </a:solidFill>
                          </a:rPr>
                          <a:t>)</a:t>
                        </a:r>
                        <a:endParaRPr lang="en-US" sz="2000" b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29" name="TextBox 28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7980635" y="3589473"/>
                        <a:ext cx="1853168" cy="748571"/>
                      </a:xfrm>
                      <a:prstGeom prst="rect">
                        <a:avLst/>
                      </a:prstGeom>
                      <a:blipFill rotWithShape="0">
                        <a:blip r:embed="rId7"/>
                        <a:stretch>
                          <a:fillRect l="-5848" t="-7576" b="-25758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0" name="TextBox 29"/>
                      <p:cNvSpPr txBox="1"/>
                      <p:nvPr/>
                    </p:nvSpPr>
                    <p:spPr>
                      <a:xfrm>
                        <a:off x="9494676" y="2110243"/>
                        <a:ext cx="1711402" cy="74026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2000" b="1" dirty="0" smtClean="0">
                            <a:solidFill>
                              <a:schemeClr val="tx1"/>
                            </a:solidFill>
                          </a:rPr>
                          <a:t>ECD(</a:t>
                        </a:r>
                        <a14:m>
                          <m:oMath xmlns:m="http://schemas.openxmlformats.org/officeDocument/2006/math">
                            <m:r>
                              <a:rPr lang="en-US" sz="20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𝜸</m:t>
                            </m:r>
                          </m:oMath>
                        </a14:m>
                        <a:r>
                          <a:rPr lang="en-US" sz="2000" b="1" dirty="0" smtClean="0">
                            <a:solidFill>
                              <a:schemeClr val="tx1"/>
                            </a:solidFill>
                          </a:rPr>
                          <a:t>)</a:t>
                        </a:r>
                        <a:endParaRPr lang="en-US" sz="2000" b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30" name="TextBox 29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9494676" y="2110243"/>
                        <a:ext cx="1711402" cy="740267"/>
                      </a:xfrm>
                      <a:prstGeom prst="rect">
                        <a:avLst/>
                      </a:prstGeom>
                      <a:blipFill rotWithShape="0">
                        <a:blip r:embed="rId8"/>
                        <a:stretch>
                          <a:fillRect l="-7006" t="-9231" r="-637" b="-27692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sp>
              <p:nvSpPr>
                <p:cNvPr id="17" name="TextBox 16"/>
                <p:cNvSpPr txBox="1"/>
                <p:nvPr/>
              </p:nvSpPr>
              <p:spPr>
                <a:xfrm>
                  <a:off x="6771710" y="4116802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Mode 1</a:t>
                  </a:r>
                  <a:endParaRPr lang="en-US" dirty="0"/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6765590" y="5075436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Mode 2</a:t>
                  </a:r>
                  <a:endParaRPr lang="en-US" dirty="0"/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6745462" y="6078879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Qubit</a:t>
                  </a:r>
                  <a:endParaRPr lang="en-US" dirty="0"/>
                </a:p>
              </p:txBody>
            </p: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Rounded Rectangle 37"/>
                <p:cNvSpPr/>
                <p:nvPr/>
              </p:nvSpPr>
              <p:spPr>
                <a:xfrm>
                  <a:off x="6581932" y="3883827"/>
                  <a:ext cx="843635" cy="443441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0" smtClean="0">
                                <a:latin typeface="Cambria Math" panose="02040503050406030204" pitchFamily="18" charset="0"/>
                              </a:rPr>
                              <m:t>𝐑</m:t>
                            </m:r>
                          </m:e>
                          <m:sub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𝝓</m:t>
                            </m:r>
                          </m:sub>
                        </m:sSub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𝜽</m:t>
                        </m:r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000" b="1" dirty="0"/>
                </a:p>
              </p:txBody>
            </p:sp>
          </mc:Choice>
          <mc:Fallback xmlns="">
            <p:sp>
              <p:nvSpPr>
                <p:cNvPr id="38" name="Rounded Rectangle 3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81932" y="3883827"/>
                  <a:ext cx="843635" cy="443441"/>
                </a:xfrm>
                <a:prstGeom prst="roundRect">
                  <a:avLst/>
                </a:prstGeom>
                <a:blipFill rotWithShape="0">
                  <a:blip r:embed="rId9"/>
                  <a:stretch>
                    <a:fillRect l="-5000" r="-2857" b="-9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65525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Prev. Work</a:t>
            </a:r>
            <a:r>
              <a:rPr lang="en-US" b="1" dirty="0" smtClean="0"/>
              <a:t>: Echoed</a:t>
            </a:r>
            <a:r>
              <a:rPr lang="en-US" dirty="0" smtClean="0"/>
              <a:t> Cond. Disp.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991408" y="6468579"/>
            <a:ext cx="72776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i="1" dirty="0">
                <a:latin typeface="EB Garamond"/>
              </a:rPr>
              <a:t>A. </a:t>
            </a:r>
            <a:r>
              <a:rPr lang="en-US" sz="1400" i="1" dirty="0" err="1" smtClean="0">
                <a:latin typeface="EB Garamond"/>
              </a:rPr>
              <a:t>Eickbusch</a:t>
            </a:r>
            <a:r>
              <a:rPr lang="en-US" sz="1400" i="1" dirty="0" smtClean="0">
                <a:latin typeface="EB Garamond"/>
              </a:rPr>
              <a:t>, </a:t>
            </a:r>
            <a:r>
              <a:rPr lang="en-US" sz="1400" i="1" dirty="0">
                <a:latin typeface="EB Garamond"/>
              </a:rPr>
              <a:t>..., R. </a:t>
            </a:r>
            <a:r>
              <a:rPr lang="en-US" sz="1400" i="1" dirty="0" err="1">
                <a:latin typeface="EB Garamond"/>
              </a:rPr>
              <a:t>Schoelkopf</a:t>
            </a:r>
            <a:r>
              <a:rPr lang="en-US" sz="1400" i="1" dirty="0">
                <a:latin typeface="EB Garamond"/>
              </a:rPr>
              <a:t>, M. </a:t>
            </a:r>
            <a:r>
              <a:rPr lang="en-US" sz="1400" i="1" dirty="0" err="1" smtClean="0">
                <a:latin typeface="EB Garamond"/>
              </a:rPr>
              <a:t>Devoret</a:t>
            </a:r>
            <a:r>
              <a:rPr lang="en-US" sz="1400" i="1" dirty="0" smtClean="0">
                <a:latin typeface="EB Garamond"/>
              </a:rPr>
              <a:t>. </a:t>
            </a:r>
            <a:r>
              <a:rPr lang="en-US" sz="1400" i="1" dirty="0" err="1"/>
              <a:t>A</a:t>
            </a:r>
            <a:r>
              <a:rPr lang="en-US" sz="1400" i="1" dirty="0" err="1" smtClean="0"/>
              <a:t>rXiv</a:t>
            </a:r>
            <a:r>
              <a:rPr lang="en-US" sz="1400" i="1" dirty="0" smtClean="0"/>
              <a:t> </a:t>
            </a:r>
            <a:r>
              <a:rPr lang="en-US" sz="1400" i="1" dirty="0"/>
              <a:t>preprint </a:t>
            </a:r>
            <a:r>
              <a:rPr lang="en-US" sz="1400" i="1" dirty="0" smtClean="0"/>
              <a:t>arXiv:2111.06414 (2021)</a:t>
            </a:r>
            <a:endParaRPr lang="en-US" sz="1400" i="1" dirty="0">
              <a:latin typeface="Noto Sans Symbol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10539" y="1690688"/>
            <a:ext cx="8558555" cy="326898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Parameter Optimization</a:t>
            </a:r>
          </a:p>
          <a:p>
            <a:endParaRPr lang="en-US" sz="2400" dirty="0">
              <a:solidFill>
                <a:schemeClr val="accent1"/>
              </a:solidFill>
            </a:endParaRPr>
          </a:p>
          <a:p>
            <a:endParaRPr lang="en-US" sz="2400" dirty="0" smtClean="0">
              <a:solidFill>
                <a:schemeClr val="accent1"/>
              </a:solidFill>
            </a:endParaRPr>
          </a:p>
          <a:p>
            <a:endParaRPr lang="en-US" sz="2400" dirty="0">
              <a:solidFill>
                <a:schemeClr val="accent1"/>
              </a:solidFill>
            </a:endParaRPr>
          </a:p>
          <a:p>
            <a:endParaRPr lang="en-US" sz="2400" dirty="0" smtClean="0">
              <a:solidFill>
                <a:schemeClr val="accent1"/>
              </a:solidFill>
            </a:endParaRPr>
          </a:p>
          <a:p>
            <a:endParaRPr lang="en-US" sz="2400" dirty="0">
              <a:solidFill>
                <a:schemeClr val="accent1"/>
              </a:solidFill>
            </a:endParaRPr>
          </a:p>
          <a:p>
            <a:endParaRPr lang="en-US" sz="2400" dirty="0" smtClean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1882575" y="5688665"/>
                <a:ext cx="8386519" cy="510778"/>
              </a:xfrm>
              <a:prstGeom prst="round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accent2"/>
                    </a:solidFill>
                  </a:rPr>
                  <a:t>Pulse Optimization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 smtClean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2575" y="5688665"/>
                <a:ext cx="8386519" cy="510778"/>
              </a:xfrm>
              <a:prstGeom prst="roundRect">
                <a:avLst/>
              </a:prstGeom>
              <a:blipFill rotWithShape="0">
                <a:blip r:embed="rId3"/>
                <a:stretch>
                  <a:fillRect l="-798" t="-3488" b="-197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lc="http://schemas.openxmlformats.org/drawingml/2006/lockedCanvas" xmlns:a16="http://schemas.microsoft.com/office/drawing/2014/main" xmlns="" id="{80B1FA10-9DA2-B545-8B1B-736E3B3BB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8052" y="2252749"/>
            <a:ext cx="5535895" cy="13276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3047999" y="3918433"/>
                <a:ext cx="6096000" cy="78386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</a:rPr>
                        <m:t>𝐸𝐶𝐷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d>
                        <m:dPr>
                          <m:begChr m:val="⟨"/>
                          <m:endChr m:val="|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d>
                        <m:dPr>
                          <m:begChr m:val="⟨"/>
                          <m:endChr m:val="|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9" y="3918433"/>
                <a:ext cx="6096000" cy="783869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6144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Prev. Work</a:t>
            </a:r>
            <a:r>
              <a:rPr lang="en-US" b="1" dirty="0" smtClean="0"/>
              <a:t>: Echoed</a:t>
            </a:r>
            <a:r>
              <a:rPr lang="en-US" dirty="0" smtClean="0"/>
              <a:t> Cond. Disp.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991408" y="6468579"/>
            <a:ext cx="72776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i="1" dirty="0">
                <a:latin typeface="EB Garamond"/>
              </a:rPr>
              <a:t>A. </a:t>
            </a:r>
            <a:r>
              <a:rPr lang="en-US" sz="1400" i="1" dirty="0" err="1" smtClean="0">
                <a:latin typeface="EB Garamond"/>
              </a:rPr>
              <a:t>Eickbusch</a:t>
            </a:r>
            <a:r>
              <a:rPr lang="en-US" sz="1400" i="1" dirty="0" smtClean="0">
                <a:latin typeface="EB Garamond"/>
              </a:rPr>
              <a:t>, </a:t>
            </a:r>
            <a:r>
              <a:rPr lang="en-US" sz="1400" i="1" dirty="0">
                <a:latin typeface="EB Garamond"/>
              </a:rPr>
              <a:t>..., R. </a:t>
            </a:r>
            <a:r>
              <a:rPr lang="en-US" sz="1400" i="1" dirty="0" err="1">
                <a:latin typeface="EB Garamond"/>
              </a:rPr>
              <a:t>Schoelkopf</a:t>
            </a:r>
            <a:r>
              <a:rPr lang="en-US" sz="1400" i="1" dirty="0">
                <a:latin typeface="EB Garamond"/>
              </a:rPr>
              <a:t>, M. </a:t>
            </a:r>
            <a:r>
              <a:rPr lang="en-US" sz="1400" i="1" dirty="0" err="1" smtClean="0">
                <a:latin typeface="EB Garamond"/>
              </a:rPr>
              <a:t>Devoret</a:t>
            </a:r>
            <a:r>
              <a:rPr lang="en-US" sz="1400" i="1" dirty="0" smtClean="0">
                <a:latin typeface="EB Garamond"/>
              </a:rPr>
              <a:t>. </a:t>
            </a:r>
            <a:r>
              <a:rPr lang="en-US" sz="1400" i="1" dirty="0" err="1"/>
              <a:t>A</a:t>
            </a:r>
            <a:r>
              <a:rPr lang="en-US" sz="1400" i="1" dirty="0" err="1" smtClean="0"/>
              <a:t>rXiv</a:t>
            </a:r>
            <a:r>
              <a:rPr lang="en-US" sz="1400" i="1" dirty="0" smtClean="0"/>
              <a:t> </a:t>
            </a:r>
            <a:r>
              <a:rPr lang="en-US" sz="1400" i="1" dirty="0"/>
              <a:t>preprint </a:t>
            </a:r>
            <a:r>
              <a:rPr lang="en-US" sz="1400" i="1" dirty="0" smtClean="0"/>
              <a:t>arXiv:2111.06414 (2021)</a:t>
            </a:r>
            <a:endParaRPr lang="en-US" sz="1400" i="1" dirty="0">
              <a:latin typeface="Noto Sans Symbol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67371" y="1355518"/>
            <a:ext cx="9743270" cy="510778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Parameter Optimization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1188690" y="1954530"/>
                <a:ext cx="10121952" cy="4494848"/>
              </a:xfrm>
              <a:prstGeom prst="round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accent2"/>
                    </a:solidFill>
                  </a:rPr>
                  <a:t>Pulse Optimization</a:t>
                </a:r>
                <a:endParaRPr lang="en-US" sz="2400" dirty="0">
                  <a:solidFill>
                    <a:schemeClr val="accent2"/>
                  </a:solidFill>
                </a:endParaRPr>
              </a:p>
              <a:p>
                <a:endParaRPr lang="en-US" sz="2400" dirty="0" smtClean="0">
                  <a:solidFill>
                    <a:schemeClr val="accent2"/>
                  </a:solidFill>
                </a:endParaRPr>
              </a:p>
              <a:p>
                <a:endParaRPr lang="en-US" sz="2400" b="0" i="1" dirty="0">
                  <a:solidFill>
                    <a:schemeClr val="accent2"/>
                  </a:solidFill>
                  <a:latin typeface="Cambria Math" panose="02040503050406030204" pitchFamily="18" charset="0"/>
                </a:endParaRPr>
              </a:p>
              <a:p>
                <a:endParaRPr lang="en-US" sz="2400" i="1" dirty="0" smtClean="0">
                  <a:solidFill>
                    <a:schemeClr val="accent2"/>
                  </a:solidFill>
                  <a:latin typeface="Cambria Math" panose="02040503050406030204" pitchFamily="18" charset="0"/>
                </a:endParaRPr>
              </a:p>
              <a:p>
                <a:endParaRPr lang="en-US" sz="2400" b="0" i="1" dirty="0">
                  <a:solidFill>
                    <a:schemeClr val="accent2"/>
                  </a:solidFill>
                  <a:latin typeface="Cambria Math" panose="02040503050406030204" pitchFamily="18" charset="0"/>
                </a:endParaRPr>
              </a:p>
              <a:p>
                <a:endParaRPr lang="en-US" sz="2400" i="1" dirty="0" smtClean="0">
                  <a:solidFill>
                    <a:schemeClr val="accent2"/>
                  </a:solidFill>
                  <a:latin typeface="Cambria Math" panose="02040503050406030204" pitchFamily="18" charset="0"/>
                </a:endParaRPr>
              </a:p>
              <a:p>
                <a:endParaRPr lang="en-US" sz="2400" b="0" i="1" dirty="0">
                  <a:solidFill>
                    <a:schemeClr val="accent2"/>
                  </a:solidFill>
                  <a:latin typeface="Cambria Math" panose="02040503050406030204" pitchFamily="18" charset="0"/>
                </a:endParaRPr>
              </a:p>
              <a:p>
                <a:endParaRPr lang="en-US" sz="2400" i="1" dirty="0" smtClean="0">
                  <a:solidFill>
                    <a:schemeClr val="accent2"/>
                  </a:solidFill>
                  <a:latin typeface="Cambria Math" panose="02040503050406030204" pitchFamily="18" charset="0"/>
                </a:endParaRPr>
              </a:p>
              <a:p>
                <a:endParaRPr lang="en-US" sz="2400" b="0" i="1" dirty="0">
                  <a:solidFill>
                    <a:schemeClr val="accent2"/>
                  </a:solidFill>
                  <a:latin typeface="Cambria Math" panose="02040503050406030204" pitchFamily="18" charset="0"/>
                </a:endParaRPr>
              </a:p>
              <a:p>
                <a:endParaRPr lang="en-US" sz="2400" i="1" dirty="0" smtClean="0">
                  <a:solidFill>
                    <a:schemeClr val="accent2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8690" y="1954530"/>
                <a:ext cx="10121952" cy="4494848"/>
              </a:xfrm>
              <a:prstGeom prst="round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/>
          <p:cNvGrpSpPr/>
          <p:nvPr/>
        </p:nvGrpSpPr>
        <p:grpSpPr>
          <a:xfrm>
            <a:off x="2540111" y="2856689"/>
            <a:ext cx="7419109" cy="3095905"/>
            <a:chOff x="409193" y="1651103"/>
            <a:chExt cx="11494829" cy="4872812"/>
          </a:xfrm>
        </p:grpSpPr>
        <p:grpSp>
          <p:nvGrpSpPr>
            <p:cNvPr id="9" name="Group 8"/>
            <p:cNvGrpSpPr/>
            <p:nvPr/>
          </p:nvGrpSpPr>
          <p:grpSpPr>
            <a:xfrm>
              <a:off x="1107731" y="3286260"/>
              <a:ext cx="9564818" cy="1270845"/>
              <a:chOff x="1111217" y="3570829"/>
              <a:chExt cx="9395132" cy="1270845"/>
            </a:xfrm>
          </p:grpSpPr>
          <p:grpSp>
            <p:nvGrpSpPr>
              <p:cNvPr id="104" name="Group 103"/>
              <p:cNvGrpSpPr/>
              <p:nvPr/>
            </p:nvGrpSpPr>
            <p:grpSpPr>
              <a:xfrm>
                <a:off x="1111217" y="3649194"/>
                <a:ext cx="9395132" cy="1192480"/>
                <a:chOff x="2040691" y="1542995"/>
                <a:chExt cx="7510967" cy="2076450"/>
              </a:xfrm>
            </p:grpSpPr>
            <p:pic>
              <p:nvPicPr>
                <p:cNvPr id="107" name="Picture 106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040691" y="1542995"/>
                  <a:ext cx="7510966" cy="2076450"/>
                </a:xfrm>
                <a:prstGeom prst="rect">
                  <a:avLst/>
                </a:prstGeom>
              </p:spPr>
            </p:pic>
            <p:sp>
              <p:nvSpPr>
                <p:cNvPr id="108" name="TextBox 107"/>
                <p:cNvSpPr txBox="1"/>
                <p:nvPr/>
              </p:nvSpPr>
              <p:spPr>
                <a:xfrm>
                  <a:off x="9094458" y="2391778"/>
                  <a:ext cx="457200" cy="64311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i="1" dirty="0" smtClean="0"/>
                    <a:t>t</a:t>
                  </a:r>
                  <a:endParaRPr lang="en-US" i="1" dirty="0"/>
                </a:p>
              </p:txBody>
            </p:sp>
          </p:grpSp>
          <p:cxnSp>
            <p:nvCxnSpPr>
              <p:cNvPr id="105" name="Straight Arrow Connector 104"/>
              <p:cNvCxnSpPr/>
              <p:nvPr/>
            </p:nvCxnSpPr>
            <p:spPr>
              <a:xfrm flipV="1">
                <a:off x="1470217" y="4204247"/>
                <a:ext cx="8874814" cy="15252"/>
              </a:xfrm>
              <a:prstGeom prst="straightConnector1">
                <a:avLst/>
              </a:prstGeom>
              <a:ln w="12700"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/>
              <p:cNvCxnSpPr/>
              <p:nvPr/>
            </p:nvCxnSpPr>
            <p:spPr>
              <a:xfrm>
                <a:off x="1951592" y="3570829"/>
                <a:ext cx="0" cy="1091562"/>
              </a:xfrm>
              <a:prstGeom prst="straightConnector1">
                <a:avLst/>
              </a:prstGeom>
              <a:ln w="12700"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/>
            <p:cNvGrpSpPr/>
            <p:nvPr/>
          </p:nvGrpSpPr>
          <p:grpSpPr>
            <a:xfrm>
              <a:off x="1325446" y="1651103"/>
              <a:ext cx="9478231" cy="3608461"/>
              <a:chOff x="1691684" y="3983733"/>
              <a:chExt cx="2692437" cy="2244211"/>
            </a:xfrm>
          </p:grpSpPr>
          <p:grpSp>
            <p:nvGrpSpPr>
              <p:cNvPr id="91" name="Group 90"/>
              <p:cNvGrpSpPr/>
              <p:nvPr/>
            </p:nvGrpSpPr>
            <p:grpSpPr>
              <a:xfrm>
                <a:off x="1691684" y="3983733"/>
                <a:ext cx="2578639" cy="874076"/>
                <a:chOff x="7974233" y="3841670"/>
                <a:chExt cx="2578639" cy="874076"/>
              </a:xfrm>
            </p:grpSpPr>
            <p:grpSp>
              <p:nvGrpSpPr>
                <p:cNvPr id="98" name="Group 97"/>
                <p:cNvGrpSpPr/>
                <p:nvPr/>
              </p:nvGrpSpPr>
              <p:grpSpPr>
                <a:xfrm>
                  <a:off x="7974233" y="3841670"/>
                  <a:ext cx="2578639" cy="874076"/>
                  <a:chOff x="7919673" y="4447557"/>
                  <a:chExt cx="2417142" cy="726759"/>
                </a:xfrm>
              </p:grpSpPr>
              <p:grpSp>
                <p:nvGrpSpPr>
                  <p:cNvPr id="100" name="Group 99"/>
                  <p:cNvGrpSpPr/>
                  <p:nvPr/>
                </p:nvGrpSpPr>
                <p:grpSpPr>
                  <a:xfrm>
                    <a:off x="8062525" y="4447557"/>
                    <a:ext cx="473626" cy="726759"/>
                    <a:chOff x="7833925" y="3388778"/>
                    <a:chExt cx="473626" cy="726759"/>
                  </a:xfrm>
                </p:grpSpPr>
                <p:cxnSp>
                  <p:nvCxnSpPr>
                    <p:cNvPr id="102" name="Straight Arrow Connector 101"/>
                    <p:cNvCxnSpPr/>
                    <p:nvPr/>
                  </p:nvCxnSpPr>
                  <p:spPr>
                    <a:xfrm flipH="1">
                      <a:off x="7833925" y="3388778"/>
                      <a:ext cx="1203" cy="726759"/>
                    </a:xfrm>
                    <a:prstGeom prst="straightConnector1">
                      <a:avLst/>
                    </a:prstGeom>
                    <a:ln w="12700">
                      <a:headEnd type="triangl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103" name="TextBox 102"/>
                        <p:cNvSpPr txBox="1"/>
                        <p:nvPr/>
                      </p:nvSpPr>
                      <p:spPr>
                        <a:xfrm>
                          <a:off x="8005015" y="3493035"/>
                          <a:ext cx="302536" cy="375753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1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𝝐</m:t>
                                </m:r>
                                <m:d>
                                  <m:dPr>
                                    <m:ctrlPr>
                                      <a:rPr lang="en-US" sz="2400" b="1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b="1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sz="2000" b="1" dirty="0"/>
                        </a:p>
                      </p:txBody>
                    </p:sp>
                  </mc:Choice>
                  <mc:Fallback xmlns="">
                    <p:sp>
                      <p:nvSpPr>
                        <p:cNvPr id="103" name="TextBox 102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8005015" y="3493035"/>
                          <a:ext cx="302536" cy="375753"/>
                        </a:xfrm>
                        <a:prstGeom prst="rect">
                          <a:avLst/>
                        </a:prstGeom>
                        <a:blipFill rotWithShape="0">
                          <a:blip r:embed="rId5"/>
                          <a:stretch>
                            <a:fillRect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</p:grpSp>
              <p:cxnSp>
                <p:nvCxnSpPr>
                  <p:cNvPr id="101" name="Straight Arrow Connector 100"/>
                  <p:cNvCxnSpPr/>
                  <p:nvPr/>
                </p:nvCxnSpPr>
                <p:spPr>
                  <a:xfrm>
                    <a:off x="7919673" y="4874281"/>
                    <a:ext cx="2417142" cy="16390"/>
                  </a:xfrm>
                  <a:prstGeom prst="straightConnector1">
                    <a:avLst/>
                  </a:prstGeom>
                  <a:ln w="12700">
                    <a:headEnd type="triangle"/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9" name="TextBox 98"/>
                    <p:cNvSpPr txBox="1"/>
                    <p:nvPr/>
                  </p:nvSpPr>
                  <p:spPr>
                    <a:xfrm>
                      <a:off x="9370556" y="3968707"/>
                      <a:ext cx="299391" cy="361535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1" i="0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  <m:t>𝛀</m:t>
                            </m:r>
                            <m:d>
                              <m:dPr>
                                <m:ctrlPr>
                                  <a:rPr lang="en-US" sz="2400" b="1" i="1" smtClean="0">
                                    <a:solidFill>
                                      <a:schemeClr val="accent6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 smtClean="0">
                                    <a:solidFill>
                                      <a:schemeClr val="accent6"/>
                                    </a:solidFill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e>
                            </m:d>
                          </m:oMath>
                        </m:oMathPara>
                      </a14:m>
                      <a:endParaRPr lang="en-US" sz="2000" b="1" dirty="0"/>
                    </a:p>
                  </p:txBody>
                </p:sp>
              </mc:Choice>
              <mc:Fallback xmlns="">
                <p:sp>
                  <p:nvSpPr>
                    <p:cNvPr id="99" name="TextBox 9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370556" y="3968707"/>
                      <a:ext cx="299391" cy="361535"/>
                    </a:xfrm>
                    <a:prstGeom prst="rect">
                      <a:avLst/>
                    </a:prstGeom>
                    <a:blipFill rotWithShape="0">
                      <a:blip r:embed="rId6"/>
                      <a:stretch>
                        <a:fillRect l="-9821" b="-6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92" name="Freeform 91"/>
              <p:cNvSpPr/>
              <p:nvPr/>
            </p:nvSpPr>
            <p:spPr>
              <a:xfrm>
                <a:off x="3931975" y="4103621"/>
                <a:ext cx="229054" cy="394465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 92"/>
              <p:cNvSpPr/>
              <p:nvPr/>
            </p:nvSpPr>
            <p:spPr>
              <a:xfrm flipV="1">
                <a:off x="2702042" y="4516668"/>
                <a:ext cx="171977" cy="377420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Freeform 93"/>
              <p:cNvSpPr/>
              <p:nvPr/>
            </p:nvSpPr>
            <p:spPr>
              <a:xfrm flipV="1">
                <a:off x="3129269" y="4503556"/>
                <a:ext cx="194812" cy="377420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 94"/>
              <p:cNvSpPr/>
              <p:nvPr/>
            </p:nvSpPr>
            <p:spPr>
              <a:xfrm>
                <a:off x="2874019" y="4063869"/>
                <a:ext cx="255250" cy="426918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6" name="TextBox 95"/>
                  <p:cNvSpPr txBox="1"/>
                  <p:nvPr/>
                </p:nvSpPr>
                <p:spPr>
                  <a:xfrm>
                    <a:off x="4234208" y="4439359"/>
                    <a:ext cx="149913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75" name="TextBox 7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34208" y="4439359"/>
                    <a:ext cx="149913" cy="276999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97" name="TextBox 96"/>
              <p:cNvSpPr txBox="1"/>
              <p:nvPr/>
            </p:nvSpPr>
            <p:spPr>
              <a:xfrm>
                <a:off x="4077314" y="5950945"/>
                <a:ext cx="6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55759" y="5053968"/>
              <a:ext cx="2368497" cy="1462273"/>
              <a:chOff x="4488333" y="1887060"/>
              <a:chExt cx="3158267" cy="2278123"/>
            </a:xfrm>
          </p:grpSpPr>
          <p:grpSp>
            <p:nvGrpSpPr>
              <p:cNvPr id="81" name="Group 80"/>
              <p:cNvGrpSpPr/>
              <p:nvPr/>
            </p:nvGrpSpPr>
            <p:grpSpPr>
              <a:xfrm>
                <a:off x="4488333" y="1887060"/>
                <a:ext cx="3158267" cy="2278123"/>
                <a:chOff x="721469" y="912346"/>
                <a:chExt cx="3635592" cy="2884441"/>
              </a:xfrm>
            </p:grpSpPr>
            <p:cxnSp>
              <p:nvCxnSpPr>
                <p:cNvPr id="87" name="Straight Arrow Connector 86"/>
                <p:cNvCxnSpPr/>
                <p:nvPr/>
              </p:nvCxnSpPr>
              <p:spPr>
                <a:xfrm flipH="1">
                  <a:off x="3234866" y="1646831"/>
                  <a:ext cx="0" cy="214995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Arrow Connector 87"/>
                <p:cNvCxnSpPr/>
                <p:nvPr/>
              </p:nvCxnSpPr>
              <p:spPr>
                <a:xfrm>
                  <a:off x="2100689" y="2721810"/>
                  <a:ext cx="2256372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9" name="TextBox 88"/>
                    <p:cNvSpPr txBox="1"/>
                    <p:nvPr/>
                  </p:nvSpPr>
                  <p:spPr>
                    <a:xfrm>
                      <a:off x="721469" y="2372680"/>
                      <a:ext cx="1635477" cy="860010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𝑹𝒆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𝜶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b="1" dirty="0"/>
                    </a:p>
                  </p:txBody>
                </p:sp>
              </mc:Choice>
              <mc:Fallback xmlns="">
                <p:sp>
                  <p:nvSpPr>
                    <p:cNvPr id="89" name="TextBox 8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21469" y="2372680"/>
                      <a:ext cx="1635477" cy="860010"/>
                    </a:xfrm>
                    <a:prstGeom prst="rect">
                      <a:avLst/>
                    </a:prstGeom>
                    <a:blipFill rotWithShape="0">
                      <a:blip r:embed="rId8"/>
                      <a:stretch>
                        <a:fillRect l="-8036" t="-2174" r="-13393" b="-3260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0" name="TextBox 89"/>
                    <p:cNvSpPr txBox="1"/>
                    <p:nvPr/>
                  </p:nvSpPr>
                  <p:spPr>
                    <a:xfrm>
                      <a:off x="2600055" y="912346"/>
                      <a:ext cx="1704098" cy="860010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𝑰𝒎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𝜶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b="1" dirty="0"/>
                    </a:p>
                  </p:txBody>
                </p:sp>
              </mc:Choice>
              <mc:Fallback xmlns="">
                <p:sp>
                  <p:nvSpPr>
                    <p:cNvPr id="90" name="TextBox 89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600055" y="912346"/>
                      <a:ext cx="1704098" cy="860010"/>
                    </a:xfrm>
                    <a:prstGeom prst="rect">
                      <a:avLst/>
                    </a:prstGeom>
                    <a:blipFill rotWithShape="0">
                      <a:blip r:embed="rId9"/>
                      <a:stretch>
                        <a:fillRect l="-6780" t="-2174" r="-11864" b="-3260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82" name="Oval 81"/>
              <p:cNvSpPr/>
              <p:nvPr/>
            </p:nvSpPr>
            <p:spPr>
              <a:xfrm>
                <a:off x="6430201" y="3084400"/>
                <a:ext cx="480292" cy="427087"/>
              </a:xfrm>
              <a:prstGeom prst="ellipse">
                <a:avLst/>
              </a:prstGeom>
              <a:noFill/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6204822" y="2939571"/>
                <a:ext cx="914478" cy="753195"/>
              </a:xfrm>
              <a:prstGeom prst="ellipse">
                <a:avLst/>
              </a:prstGeom>
              <a:noFill/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5969657" y="2681244"/>
                <a:ext cx="1367074" cy="1220133"/>
              </a:xfrm>
              <a:prstGeom prst="ellipse">
                <a:avLst/>
              </a:prstGeom>
              <a:noFill/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7279551" y="3154803"/>
                <a:ext cx="122935" cy="116885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7298910" y="3380812"/>
                <a:ext cx="97364" cy="11839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Oval 11"/>
            <p:cNvSpPr/>
            <p:nvPr/>
          </p:nvSpPr>
          <p:spPr>
            <a:xfrm>
              <a:off x="420390" y="4288570"/>
              <a:ext cx="199985" cy="178504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 13"/>
                <p:cNvSpPr/>
                <p:nvPr/>
              </p:nvSpPr>
              <p:spPr>
                <a:xfrm>
                  <a:off x="699148" y="4662392"/>
                  <a:ext cx="962155" cy="72663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⟩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4" name="Rectangle 1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9148" y="4662392"/>
                  <a:ext cx="962155" cy="726639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l="-1961" r="-2941" b="-1710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Oval 14"/>
            <p:cNvSpPr/>
            <p:nvPr/>
          </p:nvSpPr>
          <p:spPr>
            <a:xfrm>
              <a:off x="409193" y="4873422"/>
              <a:ext cx="222381" cy="205333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  <a:effectLst>
              <a:glow rad="228600">
                <a:schemeClr val="accent2">
                  <a:satMod val="175000"/>
                  <a:alpha val="40000"/>
                </a:schemeClr>
              </a:glo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810226" y="4100624"/>
                  <a:ext cx="297505" cy="58131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⟩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0226" y="4100624"/>
                  <a:ext cx="297505" cy="581312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71875" r="-178125" b="-3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Freeform 16"/>
            <p:cNvSpPr/>
            <p:nvPr/>
          </p:nvSpPr>
          <p:spPr>
            <a:xfrm>
              <a:off x="2080680" y="1843871"/>
              <a:ext cx="553570" cy="634259"/>
            </a:xfrm>
            <a:custGeom>
              <a:avLst/>
              <a:gdLst>
                <a:gd name="connsiteX0" fmla="*/ 0 w 4056826"/>
                <a:gd name="connsiteY0" fmla="*/ 2433017 h 2433017"/>
                <a:gd name="connsiteX1" fmla="*/ 986589 w 4056826"/>
                <a:gd name="connsiteY1" fmla="*/ 1410333 h 2433017"/>
                <a:gd name="connsiteX2" fmla="*/ 1636295 w 4056826"/>
                <a:gd name="connsiteY2" fmla="*/ 291396 h 2433017"/>
                <a:gd name="connsiteX3" fmla="*/ 2033337 w 4056826"/>
                <a:gd name="connsiteY3" fmla="*/ 2638 h 2433017"/>
                <a:gd name="connsiteX4" fmla="*/ 2538663 w 4056826"/>
                <a:gd name="connsiteY4" fmla="*/ 399680 h 2433017"/>
                <a:gd name="connsiteX5" fmla="*/ 3080084 w 4056826"/>
                <a:gd name="connsiteY5" fmla="*/ 1434396 h 2433017"/>
                <a:gd name="connsiteX6" fmla="*/ 3801979 w 4056826"/>
                <a:gd name="connsiteY6" fmla="*/ 2228480 h 2433017"/>
                <a:gd name="connsiteX7" fmla="*/ 4042610 w 4056826"/>
                <a:gd name="connsiteY7" fmla="*/ 2384891 h 2433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6826" h="2433017">
                  <a:moveTo>
                    <a:pt x="0" y="2433017"/>
                  </a:moveTo>
                  <a:cubicBezTo>
                    <a:pt x="356936" y="2100143"/>
                    <a:pt x="713873" y="1767270"/>
                    <a:pt x="986589" y="1410333"/>
                  </a:cubicBezTo>
                  <a:cubicBezTo>
                    <a:pt x="1259305" y="1053396"/>
                    <a:pt x="1461837" y="526012"/>
                    <a:pt x="1636295" y="291396"/>
                  </a:cubicBezTo>
                  <a:cubicBezTo>
                    <a:pt x="1810753" y="56780"/>
                    <a:pt x="1882943" y="-15409"/>
                    <a:pt x="2033337" y="2638"/>
                  </a:cubicBezTo>
                  <a:cubicBezTo>
                    <a:pt x="2183731" y="20685"/>
                    <a:pt x="2364205" y="161054"/>
                    <a:pt x="2538663" y="399680"/>
                  </a:cubicBezTo>
                  <a:cubicBezTo>
                    <a:pt x="2713121" y="638306"/>
                    <a:pt x="2869531" y="1129596"/>
                    <a:pt x="3080084" y="1434396"/>
                  </a:cubicBezTo>
                  <a:cubicBezTo>
                    <a:pt x="3290637" y="1739196"/>
                    <a:pt x="3641558" y="2070064"/>
                    <a:pt x="3801979" y="2228480"/>
                  </a:cubicBezTo>
                  <a:cubicBezTo>
                    <a:pt x="3962400" y="2386896"/>
                    <a:pt x="4102768" y="2483149"/>
                    <a:pt x="4042610" y="2384891"/>
                  </a:cubicBezTo>
                </a:path>
              </a:pathLst>
            </a:cu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5605363" y="3341103"/>
                  <a:ext cx="1208953" cy="72663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𝜶</m:t>
                        </m:r>
                        <m:d>
                          <m:dPr>
                            <m:ctrlPr>
                              <a:rPr lang="en-US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</m:oMath>
                    </m:oMathPara>
                  </a14:m>
                  <a:endParaRPr lang="en-US" sz="2000" b="1" dirty="0"/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05363" y="3341103"/>
                  <a:ext cx="1208953" cy="726639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0" name="Group 19"/>
            <p:cNvGrpSpPr/>
            <p:nvPr/>
          </p:nvGrpSpPr>
          <p:grpSpPr>
            <a:xfrm>
              <a:off x="2874805" y="5433990"/>
              <a:ext cx="1469970" cy="1089925"/>
              <a:chOff x="3079304" y="5388909"/>
              <a:chExt cx="1469970" cy="1089925"/>
            </a:xfrm>
          </p:grpSpPr>
          <p:grpSp>
            <p:nvGrpSpPr>
              <p:cNvPr id="72" name="Group 71"/>
              <p:cNvGrpSpPr/>
              <p:nvPr/>
            </p:nvGrpSpPr>
            <p:grpSpPr>
              <a:xfrm>
                <a:off x="3079304" y="5388909"/>
                <a:ext cx="1469970" cy="1089925"/>
                <a:chOff x="5686471" y="2467154"/>
                <a:chExt cx="1960127" cy="1698029"/>
              </a:xfrm>
            </p:grpSpPr>
            <p:grpSp>
              <p:nvGrpSpPr>
                <p:cNvPr id="75" name="Group 74"/>
                <p:cNvGrpSpPr/>
                <p:nvPr/>
              </p:nvGrpSpPr>
              <p:grpSpPr>
                <a:xfrm>
                  <a:off x="5686471" y="2467154"/>
                  <a:ext cx="1960127" cy="1698029"/>
                  <a:chOff x="2100689" y="1646831"/>
                  <a:chExt cx="2256372" cy="2149956"/>
                </a:xfrm>
              </p:grpSpPr>
              <p:cxnSp>
                <p:nvCxnSpPr>
                  <p:cNvPr id="79" name="Straight Arrow Connector 78"/>
                  <p:cNvCxnSpPr/>
                  <p:nvPr/>
                </p:nvCxnSpPr>
                <p:spPr>
                  <a:xfrm flipH="1">
                    <a:off x="3234866" y="1646831"/>
                    <a:ext cx="0" cy="21499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Arrow Connector 79"/>
                  <p:cNvCxnSpPr/>
                  <p:nvPr/>
                </p:nvCxnSpPr>
                <p:spPr>
                  <a:xfrm>
                    <a:off x="2100689" y="2721810"/>
                    <a:ext cx="2256372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6" name="Oval 75"/>
                <p:cNvSpPr/>
                <p:nvPr/>
              </p:nvSpPr>
              <p:spPr>
                <a:xfrm>
                  <a:off x="6430201" y="3084400"/>
                  <a:ext cx="480292" cy="427087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Oval 76"/>
                <p:cNvSpPr/>
                <p:nvPr/>
              </p:nvSpPr>
              <p:spPr>
                <a:xfrm>
                  <a:off x="6204822" y="2939571"/>
                  <a:ext cx="914478" cy="753195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Oval 77"/>
                <p:cNvSpPr/>
                <p:nvPr/>
              </p:nvSpPr>
              <p:spPr>
                <a:xfrm>
                  <a:off x="5969657" y="2681244"/>
                  <a:ext cx="1367074" cy="1220133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3" name="Oval 72"/>
              <p:cNvSpPr/>
              <p:nvPr/>
            </p:nvSpPr>
            <p:spPr>
              <a:xfrm>
                <a:off x="4211145" y="5679442"/>
                <a:ext cx="92193" cy="75026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4231199" y="6103906"/>
                <a:ext cx="73017" cy="75996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4403690" y="5433989"/>
              <a:ext cx="1469970" cy="1089925"/>
              <a:chOff x="4493495" y="5400608"/>
              <a:chExt cx="1469970" cy="1089925"/>
            </a:xfrm>
          </p:grpSpPr>
          <p:grpSp>
            <p:nvGrpSpPr>
              <p:cNvPr id="63" name="Group 62"/>
              <p:cNvGrpSpPr/>
              <p:nvPr/>
            </p:nvGrpSpPr>
            <p:grpSpPr>
              <a:xfrm>
                <a:off x="4493495" y="5400608"/>
                <a:ext cx="1469970" cy="1089925"/>
                <a:chOff x="5686471" y="2467154"/>
                <a:chExt cx="1960127" cy="1698029"/>
              </a:xfrm>
            </p:grpSpPr>
            <p:grpSp>
              <p:nvGrpSpPr>
                <p:cNvPr id="66" name="Group 65"/>
                <p:cNvGrpSpPr/>
                <p:nvPr/>
              </p:nvGrpSpPr>
              <p:grpSpPr>
                <a:xfrm>
                  <a:off x="5686471" y="2467154"/>
                  <a:ext cx="1960127" cy="1698029"/>
                  <a:chOff x="2100689" y="1646831"/>
                  <a:chExt cx="2256372" cy="2149956"/>
                </a:xfrm>
              </p:grpSpPr>
              <p:cxnSp>
                <p:nvCxnSpPr>
                  <p:cNvPr id="70" name="Straight Arrow Connector 69"/>
                  <p:cNvCxnSpPr/>
                  <p:nvPr/>
                </p:nvCxnSpPr>
                <p:spPr>
                  <a:xfrm flipH="1">
                    <a:off x="3234866" y="1646831"/>
                    <a:ext cx="0" cy="21499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Arrow Connector 70"/>
                  <p:cNvCxnSpPr/>
                  <p:nvPr/>
                </p:nvCxnSpPr>
                <p:spPr>
                  <a:xfrm>
                    <a:off x="2100689" y="2721810"/>
                    <a:ext cx="2256372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7" name="Oval 66"/>
                <p:cNvSpPr/>
                <p:nvPr/>
              </p:nvSpPr>
              <p:spPr>
                <a:xfrm>
                  <a:off x="6430201" y="3084400"/>
                  <a:ext cx="480292" cy="427087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6204822" y="2939571"/>
                  <a:ext cx="914478" cy="753195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969657" y="2681244"/>
                  <a:ext cx="1367074" cy="1220133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" name="Oval 63"/>
              <p:cNvSpPr/>
              <p:nvPr/>
            </p:nvSpPr>
            <p:spPr>
              <a:xfrm>
                <a:off x="5184933" y="5750125"/>
                <a:ext cx="92193" cy="75026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5212245" y="6050770"/>
                <a:ext cx="73017" cy="75996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5924208" y="5433989"/>
              <a:ext cx="1469970" cy="1089925"/>
              <a:chOff x="5997470" y="5398389"/>
              <a:chExt cx="1469970" cy="1089925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5997470" y="5398389"/>
                <a:ext cx="1469970" cy="1089925"/>
                <a:chOff x="5686471" y="2467154"/>
                <a:chExt cx="1960127" cy="1698029"/>
              </a:xfrm>
            </p:grpSpPr>
            <p:grpSp>
              <p:nvGrpSpPr>
                <p:cNvPr id="57" name="Group 56"/>
                <p:cNvGrpSpPr/>
                <p:nvPr/>
              </p:nvGrpSpPr>
              <p:grpSpPr>
                <a:xfrm>
                  <a:off x="5686471" y="2467154"/>
                  <a:ext cx="1960127" cy="1698029"/>
                  <a:chOff x="2100689" y="1646831"/>
                  <a:chExt cx="2256372" cy="2149956"/>
                </a:xfrm>
              </p:grpSpPr>
              <p:cxnSp>
                <p:nvCxnSpPr>
                  <p:cNvPr id="61" name="Straight Arrow Connector 60"/>
                  <p:cNvCxnSpPr/>
                  <p:nvPr/>
                </p:nvCxnSpPr>
                <p:spPr>
                  <a:xfrm flipH="1">
                    <a:off x="3234866" y="1646831"/>
                    <a:ext cx="0" cy="21499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Straight Arrow Connector 61"/>
                  <p:cNvCxnSpPr/>
                  <p:nvPr/>
                </p:nvCxnSpPr>
                <p:spPr>
                  <a:xfrm>
                    <a:off x="2100689" y="2721810"/>
                    <a:ext cx="2256372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8" name="Oval 57"/>
                <p:cNvSpPr/>
                <p:nvPr/>
              </p:nvSpPr>
              <p:spPr>
                <a:xfrm>
                  <a:off x="6430201" y="3084400"/>
                  <a:ext cx="480292" cy="427087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6204822" y="2939571"/>
                  <a:ext cx="914478" cy="753195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Oval 59"/>
                <p:cNvSpPr/>
                <p:nvPr/>
              </p:nvSpPr>
              <p:spPr>
                <a:xfrm>
                  <a:off x="5969657" y="2681244"/>
                  <a:ext cx="1367074" cy="1220133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5" name="Oval 54"/>
              <p:cNvSpPr/>
              <p:nvPr/>
            </p:nvSpPr>
            <p:spPr>
              <a:xfrm>
                <a:off x="6697083" y="6103444"/>
                <a:ext cx="92193" cy="75026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6703543" y="5724336"/>
                <a:ext cx="73017" cy="75996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7434966" y="5433989"/>
              <a:ext cx="1469970" cy="1089925"/>
              <a:chOff x="7505771" y="5398389"/>
              <a:chExt cx="1469970" cy="1089925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7505771" y="5398389"/>
                <a:ext cx="1469970" cy="1089925"/>
                <a:chOff x="5686471" y="2467154"/>
                <a:chExt cx="1960127" cy="1698029"/>
              </a:xfrm>
            </p:grpSpPr>
            <p:grpSp>
              <p:nvGrpSpPr>
                <p:cNvPr id="48" name="Group 47"/>
                <p:cNvGrpSpPr/>
                <p:nvPr/>
              </p:nvGrpSpPr>
              <p:grpSpPr>
                <a:xfrm>
                  <a:off x="5686471" y="2467154"/>
                  <a:ext cx="1960127" cy="1698029"/>
                  <a:chOff x="2100689" y="1646831"/>
                  <a:chExt cx="2256372" cy="2149956"/>
                </a:xfrm>
              </p:grpSpPr>
              <p:cxnSp>
                <p:nvCxnSpPr>
                  <p:cNvPr id="52" name="Straight Arrow Connector 51"/>
                  <p:cNvCxnSpPr/>
                  <p:nvPr/>
                </p:nvCxnSpPr>
                <p:spPr>
                  <a:xfrm flipH="1">
                    <a:off x="3234866" y="1646831"/>
                    <a:ext cx="0" cy="21499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Straight Arrow Connector 52"/>
                  <p:cNvCxnSpPr/>
                  <p:nvPr/>
                </p:nvCxnSpPr>
                <p:spPr>
                  <a:xfrm>
                    <a:off x="2100689" y="2721810"/>
                    <a:ext cx="2256372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9" name="Oval 48"/>
                <p:cNvSpPr/>
                <p:nvPr/>
              </p:nvSpPr>
              <p:spPr>
                <a:xfrm>
                  <a:off x="6430201" y="3084400"/>
                  <a:ext cx="480292" cy="427087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Oval 49"/>
                <p:cNvSpPr/>
                <p:nvPr/>
              </p:nvSpPr>
              <p:spPr>
                <a:xfrm>
                  <a:off x="6204822" y="2939571"/>
                  <a:ext cx="914478" cy="753195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5969656" y="2681243"/>
                  <a:ext cx="1367074" cy="1220133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Oval 45"/>
              <p:cNvSpPr/>
              <p:nvPr/>
            </p:nvSpPr>
            <p:spPr>
              <a:xfrm>
                <a:off x="7723690" y="6100937"/>
                <a:ext cx="92193" cy="75026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7723690" y="5756586"/>
                <a:ext cx="73017" cy="75996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10434052" y="5433988"/>
              <a:ext cx="1469970" cy="1089925"/>
              <a:chOff x="7505771" y="5398389"/>
              <a:chExt cx="1469970" cy="1089925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7505771" y="5398389"/>
                <a:ext cx="1469970" cy="1089925"/>
                <a:chOff x="5686471" y="2467154"/>
                <a:chExt cx="1960127" cy="1698029"/>
              </a:xfrm>
            </p:grpSpPr>
            <p:grpSp>
              <p:nvGrpSpPr>
                <p:cNvPr id="39" name="Group 38"/>
                <p:cNvGrpSpPr/>
                <p:nvPr/>
              </p:nvGrpSpPr>
              <p:grpSpPr>
                <a:xfrm>
                  <a:off x="5686471" y="2467154"/>
                  <a:ext cx="1960127" cy="1698029"/>
                  <a:chOff x="2100689" y="1646831"/>
                  <a:chExt cx="2256372" cy="2149956"/>
                </a:xfrm>
              </p:grpSpPr>
              <p:cxnSp>
                <p:nvCxnSpPr>
                  <p:cNvPr id="43" name="Straight Arrow Connector 42"/>
                  <p:cNvCxnSpPr/>
                  <p:nvPr/>
                </p:nvCxnSpPr>
                <p:spPr>
                  <a:xfrm flipH="1">
                    <a:off x="3234866" y="1646831"/>
                    <a:ext cx="0" cy="21499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Straight Arrow Connector 43"/>
                  <p:cNvCxnSpPr/>
                  <p:nvPr/>
                </p:nvCxnSpPr>
                <p:spPr>
                  <a:xfrm>
                    <a:off x="2100689" y="2721810"/>
                    <a:ext cx="2256372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0" name="Oval 39"/>
                <p:cNvSpPr/>
                <p:nvPr/>
              </p:nvSpPr>
              <p:spPr>
                <a:xfrm>
                  <a:off x="6430201" y="3084400"/>
                  <a:ext cx="480292" cy="427087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6204822" y="2939571"/>
                  <a:ext cx="914478" cy="753195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5969656" y="2681243"/>
                  <a:ext cx="1367074" cy="1220133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Oval 36"/>
              <p:cNvSpPr/>
              <p:nvPr/>
            </p:nvSpPr>
            <p:spPr>
              <a:xfrm>
                <a:off x="8212294" y="6272642"/>
                <a:ext cx="92193" cy="75026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8202101" y="5527233"/>
                <a:ext cx="73017" cy="75996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8927167" y="5433989"/>
              <a:ext cx="1469970" cy="1089925"/>
              <a:chOff x="7505771" y="5398389"/>
              <a:chExt cx="1469970" cy="1089925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7505771" y="5398389"/>
                <a:ext cx="1469970" cy="1089925"/>
                <a:chOff x="5686471" y="2467154"/>
                <a:chExt cx="1960127" cy="1698029"/>
              </a:xfrm>
            </p:grpSpPr>
            <p:grpSp>
              <p:nvGrpSpPr>
                <p:cNvPr id="30" name="Group 29"/>
                <p:cNvGrpSpPr/>
                <p:nvPr/>
              </p:nvGrpSpPr>
              <p:grpSpPr>
                <a:xfrm>
                  <a:off x="5686471" y="2467154"/>
                  <a:ext cx="1960127" cy="1698029"/>
                  <a:chOff x="2100689" y="1646831"/>
                  <a:chExt cx="2256372" cy="2149956"/>
                </a:xfrm>
              </p:grpSpPr>
              <p:cxnSp>
                <p:nvCxnSpPr>
                  <p:cNvPr id="34" name="Straight Arrow Connector 33"/>
                  <p:cNvCxnSpPr/>
                  <p:nvPr/>
                </p:nvCxnSpPr>
                <p:spPr>
                  <a:xfrm flipH="1">
                    <a:off x="3234866" y="1646831"/>
                    <a:ext cx="0" cy="21499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Arrow Connector 34"/>
                  <p:cNvCxnSpPr/>
                  <p:nvPr/>
                </p:nvCxnSpPr>
                <p:spPr>
                  <a:xfrm>
                    <a:off x="2100689" y="2721810"/>
                    <a:ext cx="2256372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1" name="Oval 30"/>
                <p:cNvSpPr/>
                <p:nvPr/>
              </p:nvSpPr>
              <p:spPr>
                <a:xfrm>
                  <a:off x="6430201" y="3084400"/>
                  <a:ext cx="480292" cy="427087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6204822" y="2939571"/>
                  <a:ext cx="914478" cy="753195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Oval 32"/>
                <p:cNvSpPr/>
                <p:nvPr/>
              </p:nvSpPr>
              <p:spPr>
                <a:xfrm>
                  <a:off x="5969657" y="2681244"/>
                  <a:ext cx="1367074" cy="1220133"/>
                </a:xfrm>
                <a:prstGeom prst="ellipse">
                  <a:avLst/>
                </a:prstGeom>
                <a:noFill/>
                <a:ln w="952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8" name="Oval 27"/>
              <p:cNvSpPr/>
              <p:nvPr/>
            </p:nvSpPr>
            <p:spPr>
              <a:xfrm>
                <a:off x="7920085" y="6222519"/>
                <a:ext cx="92193" cy="75026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7886761" y="5589189"/>
                <a:ext cx="73017" cy="75996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3384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57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36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Displacements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88225" y="2075304"/>
                <a:ext cx="1927963" cy="592411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†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𝑎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88225" y="2075304"/>
                <a:ext cx="1927963" cy="592411"/>
              </a:xfrm>
              <a:blipFill rotWithShape="0">
                <a:blip r:embed="rId2"/>
                <a:stretch>
                  <a:fillRect t="-10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0" name="Group 79"/>
          <p:cNvGrpSpPr/>
          <p:nvPr/>
        </p:nvGrpSpPr>
        <p:grpSpPr>
          <a:xfrm>
            <a:off x="9227841" y="497031"/>
            <a:ext cx="2411143" cy="1594735"/>
            <a:chOff x="9491352" y="1352681"/>
            <a:chExt cx="2411143" cy="1594735"/>
          </a:xfrm>
        </p:grpSpPr>
        <p:grpSp>
          <p:nvGrpSpPr>
            <p:cNvPr id="4" name="Group 3"/>
            <p:cNvGrpSpPr/>
            <p:nvPr/>
          </p:nvGrpSpPr>
          <p:grpSpPr>
            <a:xfrm>
              <a:off x="10463040" y="2056572"/>
              <a:ext cx="1105913" cy="890844"/>
              <a:chOff x="5898801" y="1006904"/>
              <a:chExt cx="2402391" cy="1997553"/>
            </a:xfrm>
          </p:grpSpPr>
          <p:pic>
            <p:nvPicPr>
              <p:cNvPr id="5" name="Picture 2" descr="Parabola Clip Art at Clker.com - vector clip art online, royalty free &amp;  public domain"/>
              <p:cNvPicPr>
                <a:picLocks noChangeAspect="1" noChangeArrowheads="1"/>
              </p:cNvPicPr>
              <p:nvPr/>
            </p:nvPicPr>
            <p:blipFill>
              <a:blip r:embed="rId3" cstate="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98801" y="1027906"/>
                <a:ext cx="2402391" cy="19765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6" name="Straight Connector 5"/>
              <p:cNvCxnSpPr/>
              <p:nvPr/>
            </p:nvCxnSpPr>
            <p:spPr>
              <a:xfrm>
                <a:off x="6471138" y="2481943"/>
                <a:ext cx="1225899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/>
              <p:cNvCxnSpPr/>
              <p:nvPr/>
            </p:nvCxnSpPr>
            <p:spPr>
              <a:xfrm>
                <a:off x="6251749" y="1991249"/>
                <a:ext cx="1696497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6030685" y="1530699"/>
                <a:ext cx="2103120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" name="Oval 8"/>
              <p:cNvSpPr/>
              <p:nvPr/>
            </p:nvSpPr>
            <p:spPr>
              <a:xfrm>
                <a:off x="7033846" y="1370710"/>
                <a:ext cx="70339" cy="66203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7029657" y="1187328"/>
                <a:ext cx="70339" cy="66203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7029656" y="1006904"/>
                <a:ext cx="70339" cy="66203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0" name="Straight Arrow Connector 19"/>
            <p:cNvCxnSpPr/>
            <p:nvPr/>
          </p:nvCxnSpPr>
          <p:spPr>
            <a:xfrm>
              <a:off x="9491352" y="2516043"/>
              <a:ext cx="642913" cy="520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11740019" y="1662829"/>
              <a:ext cx="162476" cy="162235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11729161" y="1450693"/>
              <a:ext cx="162476" cy="162235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11561961" y="1352681"/>
              <a:ext cx="162476" cy="162235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11555723" y="1536493"/>
              <a:ext cx="162476" cy="162235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Curved Connector 25"/>
            <p:cNvCxnSpPr/>
            <p:nvPr/>
          </p:nvCxnSpPr>
          <p:spPr>
            <a:xfrm rot="10800000" flipV="1">
              <a:off x="11155219" y="1558415"/>
              <a:ext cx="271236" cy="413092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Rounded Rectangle 26"/>
              <p:cNvSpPr/>
              <p:nvPr/>
            </p:nvSpPr>
            <p:spPr>
              <a:xfrm>
                <a:off x="4136911" y="2022979"/>
                <a:ext cx="3087203" cy="594560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†</m:t>
                          </m:r>
                        </m:sup>
                      </m:sSup>
                      <m:r>
                        <a:rPr lang="en-US" sz="2800" i="1">
                          <a:latin typeface="Cambria Math" panose="02040503050406030204" pitchFamily="18" charset="0"/>
                          <a:ea typeface="Cambria Math"/>
                        </a:rPr>
                        <m:t>+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/>
                            </a:rPr>
                            <m:t>𝛼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/>
                            </a:rPr>
                            <m:t>⋆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  <a:ea typeface="Cambria Math"/>
                        </a:rPr>
                        <m:t>𝑎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) 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27" name="Rounded Rectangle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6911" y="2022979"/>
                <a:ext cx="3087203" cy="594560"/>
              </a:xfrm>
              <a:prstGeom prst="round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3016188" y="2714392"/>
                <a:ext cx="1020856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6188" y="2714392"/>
                <a:ext cx="1020856" cy="43088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ight Arrow 28"/>
          <p:cNvSpPr/>
          <p:nvPr/>
        </p:nvSpPr>
        <p:spPr>
          <a:xfrm>
            <a:off x="3016188" y="2218818"/>
            <a:ext cx="864596" cy="2522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10470353" y="3312392"/>
            <a:ext cx="759301" cy="503972"/>
            <a:chOff x="5898801" y="1006904"/>
            <a:chExt cx="2402391" cy="1997553"/>
          </a:xfrm>
        </p:grpSpPr>
        <p:pic>
          <p:nvPicPr>
            <p:cNvPr id="31" name="Picture 2" descr="Parabola Clip Art at Clker.com - vector clip art online, royalty free &amp;  public domain"/>
            <p:cNvPicPr>
              <a:picLocks noChangeAspect="1" noChangeArrowheads="1"/>
            </p:cNvPicPr>
            <p:nvPr/>
          </p:nvPicPr>
          <p:blipFill>
            <a:blip r:embed="rId6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8801" y="1027906"/>
              <a:ext cx="2402391" cy="1976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2" name="Straight Connector 31"/>
            <p:cNvCxnSpPr/>
            <p:nvPr/>
          </p:nvCxnSpPr>
          <p:spPr>
            <a:xfrm>
              <a:off x="6471138" y="2481943"/>
              <a:ext cx="122589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251749" y="1991249"/>
              <a:ext cx="169649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6030685" y="1530699"/>
              <a:ext cx="2103120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>
              <a:off x="7033846" y="1370710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7029657" y="1187328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7029656" y="1006904"/>
              <a:ext cx="70339" cy="6620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0554277" y="4068300"/>
            <a:ext cx="630924" cy="546609"/>
            <a:chOff x="5898801" y="1006904"/>
            <a:chExt cx="2402391" cy="1997553"/>
          </a:xfrm>
        </p:grpSpPr>
        <p:pic>
          <p:nvPicPr>
            <p:cNvPr id="39" name="Picture 2" descr="Parabola Clip Art at Clker.com - vector clip art online, royalty free &amp;  public domain"/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8801" y="1027906"/>
              <a:ext cx="2402391" cy="197655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</p:pic>
        <p:cxnSp>
          <p:nvCxnSpPr>
            <p:cNvPr id="40" name="Straight Connector 39"/>
            <p:cNvCxnSpPr/>
            <p:nvPr/>
          </p:nvCxnSpPr>
          <p:spPr>
            <a:xfrm>
              <a:off x="6471138" y="2481943"/>
              <a:ext cx="1225899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6251749" y="1991249"/>
              <a:ext cx="1696497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6030685" y="1530699"/>
              <a:ext cx="210312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Oval 42"/>
            <p:cNvSpPr/>
            <p:nvPr/>
          </p:nvSpPr>
          <p:spPr>
            <a:xfrm>
              <a:off x="7033846" y="1370710"/>
              <a:ext cx="70339" cy="662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7029657" y="1187328"/>
              <a:ext cx="70339" cy="662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7029656" y="1006904"/>
              <a:ext cx="70339" cy="662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0" name="Straight Arrow Connector 69"/>
          <p:cNvCxnSpPr/>
          <p:nvPr/>
        </p:nvCxnSpPr>
        <p:spPr>
          <a:xfrm flipV="1">
            <a:off x="9227841" y="3671685"/>
            <a:ext cx="1144621" cy="73841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9227187" y="4502722"/>
            <a:ext cx="1067430" cy="1769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/>
              <p:cNvSpPr txBox="1"/>
              <p:nvPr/>
            </p:nvSpPr>
            <p:spPr>
              <a:xfrm>
                <a:off x="10009162" y="6048515"/>
                <a:ext cx="323792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𝑵</m:t>
                    </m:r>
                  </m:oMath>
                </a14:m>
                <a:r>
                  <a:rPr lang="en-US" dirty="0" smtClean="0">
                    <a:solidFill>
                      <a:schemeClr val="accent2"/>
                    </a:solidFill>
                  </a:rPr>
                  <a:t> non-target modes</a:t>
                </a:r>
                <a:endParaRPr lang="en-US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75" name="TextBox 7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9162" y="6048515"/>
                <a:ext cx="3237927" cy="369332"/>
              </a:xfrm>
              <a:prstGeom prst="rect">
                <a:avLst/>
              </a:prstGeom>
              <a:blipFill rotWithShape="0">
                <a:blip r:embed="rId9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Rectangle 75"/>
              <p:cNvSpPr/>
              <p:nvPr/>
            </p:nvSpPr>
            <p:spPr>
              <a:xfrm>
                <a:off x="9188849" y="3704748"/>
                <a:ext cx="61965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6" name="Rectangle 7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8849" y="3704748"/>
                <a:ext cx="619657" cy="369332"/>
              </a:xfrm>
              <a:prstGeom prst="rect">
                <a:avLst/>
              </a:prstGeom>
              <a:blipFill rotWithShape="0">
                <a:blip r:embed="rId10"/>
                <a:stretch>
                  <a:fillRect b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Rectangle 76"/>
              <p:cNvSpPr/>
              <p:nvPr/>
            </p:nvSpPr>
            <p:spPr>
              <a:xfrm>
                <a:off x="9683523" y="4142185"/>
                <a:ext cx="37446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7" name="Rectangle 7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83523" y="4142185"/>
                <a:ext cx="374461" cy="369332"/>
              </a:xfrm>
              <a:prstGeom prst="rect">
                <a:avLst/>
              </a:prstGeom>
              <a:blipFill rotWithShape="0">
                <a:blip r:embed="rId11"/>
                <a:stretch>
                  <a:fillRect b="-3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/>
              <p:cNvSpPr/>
              <p:nvPr/>
            </p:nvSpPr>
            <p:spPr>
              <a:xfrm>
                <a:off x="9674573" y="4605639"/>
                <a:ext cx="37446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9" name="Rectangle 7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74573" y="4605639"/>
                <a:ext cx="374461" cy="369332"/>
              </a:xfrm>
              <a:prstGeom prst="rect">
                <a:avLst/>
              </a:prstGeom>
              <a:blipFill rotWithShape="0">
                <a:blip r:embed="rId12"/>
                <a:stretch>
                  <a:fillRect b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2" name="Straight Arrow Connector 91"/>
          <p:cNvCxnSpPr/>
          <p:nvPr/>
        </p:nvCxnSpPr>
        <p:spPr>
          <a:xfrm flipH="1" flipV="1">
            <a:off x="9282463" y="4980993"/>
            <a:ext cx="931821" cy="305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10" name="Group 109"/>
          <p:cNvGrpSpPr/>
          <p:nvPr/>
        </p:nvGrpSpPr>
        <p:grpSpPr>
          <a:xfrm>
            <a:off x="10545825" y="4646974"/>
            <a:ext cx="630924" cy="546609"/>
            <a:chOff x="5898801" y="1006904"/>
            <a:chExt cx="2402391" cy="1997553"/>
          </a:xfrm>
        </p:grpSpPr>
        <p:pic>
          <p:nvPicPr>
            <p:cNvPr id="111" name="Picture 2" descr="Parabola Clip Art at Clker.com - vector clip art online, royalty free &amp;  public domain"/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8801" y="1027906"/>
              <a:ext cx="2402391" cy="197655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</p:pic>
        <p:cxnSp>
          <p:nvCxnSpPr>
            <p:cNvPr id="112" name="Straight Connector 111"/>
            <p:cNvCxnSpPr/>
            <p:nvPr/>
          </p:nvCxnSpPr>
          <p:spPr>
            <a:xfrm>
              <a:off x="6471138" y="2481943"/>
              <a:ext cx="1225899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>
              <a:off x="6251749" y="1991249"/>
              <a:ext cx="1696497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/>
          </p:nvCxnSpPr>
          <p:spPr>
            <a:xfrm>
              <a:off x="6030685" y="1530699"/>
              <a:ext cx="210312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5" name="Oval 114"/>
            <p:cNvSpPr/>
            <p:nvPr/>
          </p:nvSpPr>
          <p:spPr>
            <a:xfrm>
              <a:off x="7033846" y="1370710"/>
              <a:ext cx="70339" cy="662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7029657" y="1187328"/>
              <a:ext cx="70339" cy="662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7029656" y="1006904"/>
              <a:ext cx="70339" cy="662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10557656" y="5304323"/>
            <a:ext cx="630924" cy="546609"/>
            <a:chOff x="5898801" y="1006904"/>
            <a:chExt cx="2402391" cy="1997553"/>
          </a:xfrm>
        </p:grpSpPr>
        <p:pic>
          <p:nvPicPr>
            <p:cNvPr id="119" name="Picture 2" descr="Parabola Clip Art at Clker.com - vector clip art online, royalty free &amp;  public domain"/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8801" y="1027906"/>
              <a:ext cx="2402391" cy="197655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</p:pic>
        <p:cxnSp>
          <p:nvCxnSpPr>
            <p:cNvPr id="120" name="Straight Connector 119"/>
            <p:cNvCxnSpPr/>
            <p:nvPr/>
          </p:nvCxnSpPr>
          <p:spPr>
            <a:xfrm>
              <a:off x="6471138" y="2481943"/>
              <a:ext cx="1225899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>
              <a:off x="6251749" y="1991249"/>
              <a:ext cx="1696497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6030685" y="1530699"/>
              <a:ext cx="210312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3" name="Oval 122"/>
            <p:cNvSpPr/>
            <p:nvPr/>
          </p:nvSpPr>
          <p:spPr>
            <a:xfrm>
              <a:off x="7033846" y="1370710"/>
              <a:ext cx="70339" cy="662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>
              <a:off x="7029657" y="1187328"/>
              <a:ext cx="70339" cy="662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7029656" y="1006904"/>
              <a:ext cx="70339" cy="662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Rectangle 125"/>
              <p:cNvSpPr/>
              <p:nvPr/>
            </p:nvSpPr>
            <p:spPr>
              <a:xfrm>
                <a:off x="9673292" y="5069093"/>
                <a:ext cx="37446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6" name="Rectangle 1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73292" y="5069093"/>
                <a:ext cx="374461" cy="369332"/>
              </a:xfrm>
              <a:prstGeom prst="rect">
                <a:avLst/>
              </a:prstGeom>
              <a:blipFill rotWithShape="0">
                <a:blip r:embed="rId13"/>
                <a:stretch>
                  <a:fillRect b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7" name="Straight Arrow Connector 126"/>
          <p:cNvCxnSpPr/>
          <p:nvPr/>
        </p:nvCxnSpPr>
        <p:spPr>
          <a:xfrm flipH="1" flipV="1">
            <a:off x="9165924" y="5320842"/>
            <a:ext cx="1196081" cy="21935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9" name="Rectangle 128"/>
              <p:cNvSpPr/>
              <p:nvPr/>
            </p:nvSpPr>
            <p:spPr>
              <a:xfrm>
                <a:off x="1066371" y="4101375"/>
                <a:ext cx="4951370" cy="18459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 smtClean="0"/>
                  <a:t>Advantage in Multimode Context:  </a:t>
                </a:r>
              </a:p>
              <a:p>
                <a:endParaRPr lang="en-US" sz="2400" dirty="0" smtClean="0"/>
              </a:p>
              <a:p>
                <a:r>
                  <a:rPr lang="en-US" sz="2400" dirty="0" smtClean="0"/>
                  <a:t>Gate </a:t>
                </a:r>
                <a:r>
                  <a:rPr lang="en-US" sz="2400" dirty="0"/>
                  <a:t>Speed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𝑔𝑎𝑡𝑒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𝜒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sz="2400" dirty="0"/>
              </a:p>
              <a:p>
                <a:r>
                  <a:rPr lang="en-US" sz="2400" dirty="0"/>
                  <a:t>Coherent Errors: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𝑐𝑜h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num>
                      <m:den>
                        <m:sSub>
                          <m:sSubPr>
                            <m:ctrlPr>
                              <a:rPr lang="en-US" sz="240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𝑔𝑎𝑡𝑒</m:t>
                            </m:r>
                          </m:sub>
                        </m:sSub>
                      </m:den>
                    </m:f>
                    <m:r>
                      <a:rPr lang="en-US" sz="24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𝑵</m:t>
                        </m:r>
                      </m:num>
                      <m:den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𝜶</m:t>
                            </m:r>
                          </m:e>
                          <m:sub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𝟎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129" name="Rectangle 1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6371" y="4101375"/>
                <a:ext cx="4951370" cy="1845955"/>
              </a:xfrm>
              <a:prstGeom prst="rect">
                <a:avLst/>
              </a:prstGeom>
              <a:blipFill rotWithShape="0">
                <a:blip r:embed="rId14"/>
                <a:stretch>
                  <a:fillRect l="-1970" t="-26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0" name="Rectangle 129"/>
          <p:cNvSpPr/>
          <p:nvPr/>
        </p:nvSpPr>
        <p:spPr>
          <a:xfrm>
            <a:off x="838200" y="6233181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 dirty="0" err="1" smtClean="0">
                <a:latin typeface="+mj-lt"/>
              </a:rPr>
              <a:t>Hacohen-Gourgy</a:t>
            </a:r>
            <a:r>
              <a:rPr lang="en-US" sz="1400" dirty="0">
                <a:latin typeface="+mj-lt"/>
              </a:rPr>
              <a:t>, S., Martin, L., </a:t>
            </a:r>
            <a:r>
              <a:rPr lang="en-US" sz="1400" dirty="0" err="1">
                <a:latin typeface="+mj-lt"/>
              </a:rPr>
              <a:t>Flurin</a:t>
            </a:r>
            <a:r>
              <a:rPr lang="en-US" sz="1400" dirty="0">
                <a:latin typeface="+mj-lt"/>
              </a:rPr>
              <a:t>, E. </a:t>
            </a:r>
            <a:r>
              <a:rPr lang="en-US" sz="1400" i="1" dirty="0">
                <a:latin typeface="+mj-lt"/>
              </a:rPr>
              <a:t>et al.</a:t>
            </a:r>
            <a:r>
              <a:rPr lang="en-US" sz="1400" dirty="0">
                <a:latin typeface="+mj-lt"/>
              </a:rPr>
              <a:t>  </a:t>
            </a:r>
            <a:r>
              <a:rPr lang="en-US" sz="1400" i="1" dirty="0">
                <a:latin typeface="+mj-lt"/>
              </a:rPr>
              <a:t>Nature</a:t>
            </a:r>
            <a:r>
              <a:rPr lang="en-US" sz="1400" dirty="0">
                <a:latin typeface="+mj-lt"/>
              </a:rPr>
              <a:t> </a:t>
            </a:r>
            <a:r>
              <a:rPr lang="en-US" sz="1400" b="1" dirty="0">
                <a:latin typeface="+mj-lt"/>
              </a:rPr>
              <a:t>538</a:t>
            </a:r>
            <a:r>
              <a:rPr lang="en-US" sz="1400" dirty="0">
                <a:latin typeface="+mj-lt"/>
              </a:rPr>
              <a:t>, 491–494 (2016</a:t>
            </a:r>
            <a:r>
              <a:rPr lang="en-US" sz="1400" dirty="0" smtClean="0">
                <a:latin typeface="+mj-lt"/>
              </a:rPr>
              <a:t>).</a:t>
            </a:r>
          </a:p>
          <a:p>
            <a:pPr marL="285750" indent="-285750">
              <a:buFontTx/>
              <a:buChar char="-"/>
            </a:pPr>
            <a:r>
              <a:rPr lang="en-US" sz="1400" dirty="0" err="1" smtClean="0">
                <a:solidFill>
                  <a:srgbClr val="222222"/>
                </a:solidFill>
                <a:latin typeface="+mj-lt"/>
              </a:rPr>
              <a:t>Eickbusch</a:t>
            </a:r>
            <a:r>
              <a:rPr lang="en-US" sz="1400" dirty="0">
                <a:solidFill>
                  <a:srgbClr val="222222"/>
                </a:solidFill>
                <a:latin typeface="+mj-lt"/>
              </a:rPr>
              <a:t>, A., </a:t>
            </a:r>
            <a:r>
              <a:rPr lang="en-US" sz="1400" dirty="0" err="1">
                <a:solidFill>
                  <a:srgbClr val="222222"/>
                </a:solidFill>
                <a:latin typeface="+mj-lt"/>
              </a:rPr>
              <a:t>Sivak</a:t>
            </a:r>
            <a:r>
              <a:rPr lang="en-US" sz="1400" dirty="0">
                <a:solidFill>
                  <a:srgbClr val="222222"/>
                </a:solidFill>
                <a:latin typeface="+mj-lt"/>
              </a:rPr>
              <a:t>, V., Ding, A.Z. </a:t>
            </a:r>
            <a:r>
              <a:rPr lang="en-US" sz="1400" i="1" dirty="0">
                <a:solidFill>
                  <a:srgbClr val="222222"/>
                </a:solidFill>
                <a:latin typeface="+mj-lt"/>
              </a:rPr>
              <a:t>et al.</a:t>
            </a:r>
            <a:r>
              <a:rPr lang="en-US" sz="1400" dirty="0">
                <a:solidFill>
                  <a:srgbClr val="222222"/>
                </a:solidFill>
                <a:latin typeface="+mj-lt"/>
              </a:rPr>
              <a:t>  </a:t>
            </a:r>
            <a:r>
              <a:rPr lang="en-US" sz="1400" i="1" dirty="0">
                <a:solidFill>
                  <a:srgbClr val="222222"/>
                </a:solidFill>
                <a:latin typeface="+mj-lt"/>
              </a:rPr>
              <a:t>Nat. Phys.</a:t>
            </a:r>
            <a:r>
              <a:rPr lang="en-US" sz="1400" dirty="0">
                <a:solidFill>
                  <a:srgbClr val="222222"/>
                </a:solidFill>
                <a:latin typeface="+mj-lt"/>
              </a:rPr>
              <a:t> </a:t>
            </a:r>
            <a:r>
              <a:rPr lang="en-US" sz="1400" b="1" dirty="0">
                <a:solidFill>
                  <a:srgbClr val="222222"/>
                </a:solidFill>
                <a:latin typeface="+mj-lt"/>
              </a:rPr>
              <a:t>18</a:t>
            </a:r>
            <a:r>
              <a:rPr lang="en-US" sz="1400" dirty="0">
                <a:solidFill>
                  <a:srgbClr val="222222"/>
                </a:solidFill>
                <a:latin typeface="+mj-lt"/>
              </a:rPr>
              <a:t>, 1464–1469 (2022)</a:t>
            </a:r>
            <a:endParaRPr lang="en-US" sz="1400" dirty="0">
              <a:latin typeface="+mj-lt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7553709" y="1411660"/>
            <a:ext cx="1407749" cy="717166"/>
            <a:chOff x="8214249" y="3368733"/>
            <a:chExt cx="1407749" cy="717166"/>
          </a:xfrm>
        </p:grpSpPr>
        <p:pic>
          <p:nvPicPr>
            <p:cNvPr id="82" name="Picture 2" descr="Simple cosine of x function graph wave with one Vector Image"/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77" t="15513" r="69323" b="66795"/>
            <a:stretch/>
          </p:blipFill>
          <p:spPr bwMode="auto">
            <a:xfrm>
              <a:off x="8390345" y="3368733"/>
              <a:ext cx="1231653" cy="717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3" name="Straight Connector 82"/>
            <p:cNvCxnSpPr/>
            <p:nvPr/>
          </p:nvCxnSpPr>
          <p:spPr>
            <a:xfrm>
              <a:off x="8741442" y="3821277"/>
              <a:ext cx="514556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8555992" y="3580201"/>
              <a:ext cx="832837" cy="2442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8495800" y="3495623"/>
              <a:ext cx="1005840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6" name="TextBox 85"/>
                <p:cNvSpPr txBox="1"/>
                <p:nvPr/>
              </p:nvSpPr>
              <p:spPr>
                <a:xfrm>
                  <a:off x="8466924" y="3712689"/>
                  <a:ext cx="175048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>
            <p:sp>
              <p:nvSpPr>
                <p:cNvPr id="86" name="TextBox 8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66924" y="3712689"/>
                  <a:ext cx="175048" cy="246221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 l="-28571" r="-28571" b="-2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7" name="TextBox 86"/>
                <p:cNvSpPr txBox="1"/>
                <p:nvPr/>
              </p:nvSpPr>
              <p:spPr>
                <a:xfrm>
                  <a:off x="8366289" y="3499403"/>
                  <a:ext cx="153568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>
            <p:sp>
              <p:nvSpPr>
                <p:cNvPr id="87" name="TextBox 8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66289" y="3499403"/>
                  <a:ext cx="153568" cy="246221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 l="-16000" r="-16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8" name="TextBox 87"/>
                <p:cNvSpPr txBox="1"/>
                <p:nvPr/>
              </p:nvSpPr>
              <p:spPr>
                <a:xfrm>
                  <a:off x="8214249" y="3391066"/>
                  <a:ext cx="164724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>
            <p:sp>
              <p:nvSpPr>
                <p:cNvPr id="88" name="TextBox 8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14249" y="3391066"/>
                  <a:ext cx="164724" cy="246221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 l="-40741" r="-40741" b="-3170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9" name="Group 88"/>
          <p:cNvGrpSpPr/>
          <p:nvPr/>
        </p:nvGrpSpPr>
        <p:grpSpPr>
          <a:xfrm>
            <a:off x="7600542" y="4582383"/>
            <a:ext cx="1407749" cy="717166"/>
            <a:chOff x="8214249" y="3368733"/>
            <a:chExt cx="1407749" cy="717166"/>
          </a:xfrm>
        </p:grpSpPr>
        <p:pic>
          <p:nvPicPr>
            <p:cNvPr id="90" name="Picture 2" descr="Simple cosine of x function graph wave with one Vector Image"/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77" t="15513" r="69323" b="66795"/>
            <a:stretch/>
          </p:blipFill>
          <p:spPr bwMode="auto">
            <a:xfrm>
              <a:off x="8390345" y="3368733"/>
              <a:ext cx="1231653" cy="717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91" name="Straight Connector 90"/>
            <p:cNvCxnSpPr/>
            <p:nvPr/>
          </p:nvCxnSpPr>
          <p:spPr>
            <a:xfrm>
              <a:off x="8741442" y="3821277"/>
              <a:ext cx="514556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8555992" y="3580201"/>
              <a:ext cx="832837" cy="2442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8495800" y="3495623"/>
              <a:ext cx="1005840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5" name="TextBox 94"/>
                <p:cNvSpPr txBox="1"/>
                <p:nvPr/>
              </p:nvSpPr>
              <p:spPr>
                <a:xfrm>
                  <a:off x="8466924" y="3712689"/>
                  <a:ext cx="175048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>
            <p:sp>
              <p:nvSpPr>
                <p:cNvPr id="95" name="TextBox 9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66924" y="3712689"/>
                  <a:ext cx="175048" cy="246221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l="-27586" r="-24138" b="-219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6" name="TextBox 95"/>
                <p:cNvSpPr txBox="1"/>
                <p:nvPr/>
              </p:nvSpPr>
              <p:spPr>
                <a:xfrm>
                  <a:off x="8366289" y="3499403"/>
                  <a:ext cx="153568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>
            <p:sp>
              <p:nvSpPr>
                <p:cNvPr id="96" name="TextBox 9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66289" y="3499403"/>
                  <a:ext cx="153568" cy="246221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 l="-20000" r="-12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7" name="TextBox 96"/>
                <p:cNvSpPr txBox="1"/>
                <p:nvPr/>
              </p:nvSpPr>
              <p:spPr>
                <a:xfrm>
                  <a:off x="8214249" y="3391066"/>
                  <a:ext cx="164724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>
            <p:sp>
              <p:nvSpPr>
                <p:cNvPr id="97" name="TextBox 9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14249" y="3391066"/>
                  <a:ext cx="164724" cy="246221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44444" r="-37037" b="-3170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8" name="Oval 97"/>
          <p:cNvSpPr/>
          <p:nvPr/>
        </p:nvSpPr>
        <p:spPr>
          <a:xfrm>
            <a:off x="10796656" y="4383551"/>
            <a:ext cx="148366" cy="1368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10805102" y="4972144"/>
            <a:ext cx="148366" cy="1368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10796656" y="5643905"/>
            <a:ext cx="148366" cy="1368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10775820" y="3605830"/>
            <a:ext cx="148366" cy="1368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2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Echoed Conditional Gates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ounded Rectangle 3"/>
              <p:cNvSpPr/>
              <p:nvPr/>
            </p:nvSpPr>
            <p:spPr>
              <a:xfrm>
                <a:off x="4552398" y="2406306"/>
                <a:ext cx="3085325" cy="594560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†</m:t>
                          </m:r>
                        </m:sup>
                      </m:sSup>
                      <m:r>
                        <a:rPr lang="en-US" sz="2800" i="1">
                          <a:latin typeface="Cambria Math" panose="02040503050406030204" pitchFamily="18" charset="0"/>
                          <a:ea typeface="Cambria Math"/>
                        </a:rPr>
                        <m:t>+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/>
                            </a:rPr>
                            <m:t>𝛼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/>
                            </a:rPr>
                            <m:t>∗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  <a:ea typeface="Cambria Math"/>
                        </a:rPr>
                        <m:t>𝑎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) 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4" name="Rounded 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2398" y="2406306"/>
                <a:ext cx="3085325" cy="594560"/>
              </a:xfrm>
              <a:prstGeom prst="round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/>
          <p:cNvGrpSpPr/>
          <p:nvPr/>
        </p:nvGrpSpPr>
        <p:grpSpPr>
          <a:xfrm>
            <a:off x="1116407" y="4124664"/>
            <a:ext cx="2173717" cy="1522549"/>
            <a:chOff x="7061982" y="4633828"/>
            <a:chExt cx="2798446" cy="1893581"/>
          </a:xfrm>
        </p:grpSpPr>
        <p:sp>
          <p:nvSpPr>
            <p:cNvPr id="8" name="Rounded Rectangle 7"/>
            <p:cNvSpPr/>
            <p:nvPr/>
          </p:nvSpPr>
          <p:spPr>
            <a:xfrm>
              <a:off x="7061982" y="4633828"/>
              <a:ext cx="2798446" cy="1893581"/>
            </a:xfrm>
            <a:prstGeom prst="roundRect">
              <a:avLst/>
            </a:prstGeom>
            <a:solidFill>
              <a:srgbClr val="71DA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7182432" y="4806493"/>
              <a:ext cx="2523348" cy="1571960"/>
              <a:chOff x="6745462" y="4876251"/>
              <a:chExt cx="2523348" cy="157196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7856170" y="4876251"/>
                <a:ext cx="1412640" cy="1515427"/>
                <a:chOff x="6629400" y="3262563"/>
                <a:chExt cx="1956768" cy="2335248"/>
              </a:xfrm>
            </p:grpSpPr>
            <p:cxnSp>
              <p:nvCxnSpPr>
                <p:cNvPr id="15" name="Straight Connector 14"/>
                <p:cNvCxnSpPr/>
                <p:nvPr/>
              </p:nvCxnSpPr>
              <p:spPr>
                <a:xfrm>
                  <a:off x="6629400" y="3942348"/>
                  <a:ext cx="1956768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>
                  <a:off x="6629400" y="5482389"/>
                  <a:ext cx="1956768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7" name="Rounded Rectangle 16"/>
                <p:cNvSpPr/>
                <p:nvPr/>
              </p:nvSpPr>
              <p:spPr>
                <a:xfrm>
                  <a:off x="6735697" y="3262563"/>
                  <a:ext cx="1600200" cy="1359570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7607137" y="4622132"/>
                  <a:ext cx="0" cy="898357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1" name="Oval 20"/>
                <p:cNvSpPr/>
                <p:nvPr/>
              </p:nvSpPr>
              <p:spPr>
                <a:xfrm>
                  <a:off x="7489832" y="5405305"/>
                  <a:ext cx="216568" cy="192506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23" name="TextBox 22"/>
                    <p:cNvSpPr txBox="1"/>
                    <p:nvPr/>
                  </p:nvSpPr>
                  <p:spPr>
                    <a:xfrm>
                      <a:off x="6699448" y="3552490"/>
                      <a:ext cx="1853168" cy="76681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ECD(</a:t>
                      </a:r>
                      <a14:m>
                        <m:oMath xmlns:m="http://schemas.openxmlformats.org/officeDocument/2006/math">
                          <m:r>
                            <a:rPr lang="en-US" sz="2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</m:oMath>
                      </a14:m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>
                <p:sp>
                  <p:nvSpPr>
                    <p:cNvPr id="23" name="TextBox 22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699448" y="3552490"/>
                      <a:ext cx="1853168" cy="766814"/>
                    </a:xfrm>
                    <a:prstGeom prst="rect">
                      <a:avLst/>
                    </a:prstGeom>
                    <a:blipFill rotWithShape="0">
                      <a:blip r:embed="rId3"/>
                      <a:stretch>
                        <a:fillRect l="-5848" t="-7576" b="-2575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12" name="TextBox 11"/>
              <p:cNvSpPr txBox="1"/>
              <p:nvPr/>
            </p:nvSpPr>
            <p:spPr>
              <a:xfrm>
                <a:off x="6765591" y="5075436"/>
                <a:ext cx="1026737" cy="4434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Mode </a:t>
                </a:r>
                <a:endParaRPr lang="en-US" dirty="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6745462" y="6078879"/>
                <a:ext cx="10267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Qubit</a:t>
                </a:r>
                <a:endParaRPr lang="en-US" dirty="0"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tangle 24"/>
              <p:cNvSpPr/>
              <p:nvPr/>
            </p:nvSpPr>
            <p:spPr>
              <a:xfrm>
                <a:off x="4278932" y="4504602"/>
                <a:ext cx="3634135" cy="7838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num>
                            <m:den>
                              <m:r>
                                <a:rPr lang="en-US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d>
                        <m:dPr>
                          <m:begChr m:val="⟨"/>
                          <m:endChr m:val="|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0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num>
                            <m:den>
                              <m:r>
                                <a:rPr lang="en-US" sz="2000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d>
                        <m:dPr>
                          <m:begChr m:val="⟨"/>
                          <m:endChr m:val="|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5" name="Rectangle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8932" y="4504602"/>
                <a:ext cx="3634135" cy="783869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oup 25"/>
          <p:cNvGrpSpPr/>
          <p:nvPr/>
        </p:nvGrpSpPr>
        <p:grpSpPr>
          <a:xfrm>
            <a:off x="8908211" y="3746154"/>
            <a:ext cx="3478442" cy="2279568"/>
            <a:chOff x="927883" y="2232330"/>
            <a:chExt cx="4060045" cy="2767028"/>
          </a:xfrm>
        </p:grpSpPr>
        <p:grpSp>
          <p:nvGrpSpPr>
            <p:cNvPr id="27" name="Group 26"/>
            <p:cNvGrpSpPr/>
            <p:nvPr/>
          </p:nvGrpSpPr>
          <p:grpSpPr>
            <a:xfrm>
              <a:off x="927883" y="2232330"/>
              <a:ext cx="4060045" cy="2731610"/>
              <a:chOff x="1319769" y="3509587"/>
              <a:chExt cx="4060045" cy="273161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319769" y="3509587"/>
                <a:ext cx="4060045" cy="2731610"/>
                <a:chOff x="7602318" y="3367524"/>
                <a:chExt cx="4060045" cy="273161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7602318" y="3367524"/>
                  <a:ext cx="4060045" cy="1745897"/>
                  <a:chOff x="7571049" y="4053324"/>
                  <a:chExt cx="3805769" cy="1451643"/>
                </a:xfrm>
              </p:grpSpPr>
              <p:grpSp>
                <p:nvGrpSpPr>
                  <p:cNvPr id="46" name="Group 45"/>
                  <p:cNvGrpSpPr/>
                  <p:nvPr/>
                </p:nvGrpSpPr>
                <p:grpSpPr>
                  <a:xfrm>
                    <a:off x="8055713" y="4053324"/>
                    <a:ext cx="3321105" cy="1451643"/>
                    <a:chOff x="7827113" y="2994545"/>
                    <a:chExt cx="3321105" cy="1451643"/>
                  </a:xfrm>
                </p:grpSpPr>
                <p:cxnSp>
                  <p:nvCxnSpPr>
                    <p:cNvPr id="48" name="Straight Arrow Connector 47"/>
                    <p:cNvCxnSpPr/>
                    <p:nvPr/>
                  </p:nvCxnSpPr>
                  <p:spPr>
                    <a:xfrm>
                      <a:off x="7827113" y="2994545"/>
                      <a:ext cx="0" cy="1451643"/>
                    </a:xfrm>
                    <a:prstGeom prst="straightConnector1">
                      <a:avLst/>
                    </a:prstGeom>
                    <a:ln>
                      <a:headEnd type="triangl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49" name="TextBox 48"/>
                        <p:cNvSpPr txBox="1"/>
                        <p:nvPr/>
                      </p:nvSpPr>
                      <p:spPr>
                        <a:xfrm>
                          <a:off x="8694508" y="3274639"/>
                          <a:ext cx="2453710" cy="30708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p:txBody>
                    </p:sp>
                  </mc:Choice>
                  <mc:Fallback xmlns="">
                    <p:sp>
                      <p:nvSpPr>
                        <p:cNvPr id="60" name="TextBox 59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8694508" y="3274639"/>
                          <a:ext cx="2453710" cy="307085"/>
                        </a:xfrm>
                        <a:prstGeom prst="rect">
                          <a:avLst/>
                        </a:prstGeom>
                        <a:blipFill rotWithShape="0">
                          <a:blip r:embed="rId9"/>
                          <a:stretch>
                            <a:fillRect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</p:grpSp>
              <p:cxnSp>
                <p:nvCxnSpPr>
                  <p:cNvPr id="47" name="Straight Arrow Connector 46"/>
                  <p:cNvCxnSpPr/>
                  <p:nvPr/>
                </p:nvCxnSpPr>
                <p:spPr>
                  <a:xfrm>
                    <a:off x="7571049" y="4886274"/>
                    <a:ext cx="2583604" cy="0"/>
                  </a:xfrm>
                  <a:prstGeom prst="straightConnector1">
                    <a:avLst/>
                  </a:prstGeom>
                  <a:ln>
                    <a:headEnd type="triangle"/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9" name="Straight Arrow Connector 38"/>
                <p:cNvCxnSpPr/>
                <p:nvPr/>
              </p:nvCxnSpPr>
              <p:spPr>
                <a:xfrm>
                  <a:off x="8116634" y="5268956"/>
                  <a:ext cx="12032" cy="830178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Arrow Connector 39"/>
                <p:cNvCxnSpPr/>
                <p:nvPr/>
              </p:nvCxnSpPr>
              <p:spPr>
                <a:xfrm flipV="1">
                  <a:off x="7932528" y="5813821"/>
                  <a:ext cx="2790768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1" name="TextBox 40"/>
                    <p:cNvSpPr txBox="1"/>
                    <p:nvPr/>
                  </p:nvSpPr>
                  <p:spPr>
                    <a:xfrm>
                      <a:off x="10723296" y="5171145"/>
                      <a:ext cx="498598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Ω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37" name="TextBox 3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0723296" y="5171145"/>
                      <a:ext cx="498598" cy="276999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 l="-18571" r="-1429" b="-2973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42" name="Straight Arrow Connector 41"/>
                <p:cNvCxnSpPr/>
                <p:nvPr/>
              </p:nvCxnSpPr>
              <p:spPr>
                <a:xfrm>
                  <a:off x="8429350" y="3748650"/>
                  <a:ext cx="0" cy="592207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3" name="TextBox 42"/>
                    <p:cNvSpPr txBox="1"/>
                    <p:nvPr/>
                  </p:nvSpPr>
                  <p:spPr>
                    <a:xfrm>
                      <a:off x="8379148" y="3391064"/>
                      <a:ext cx="298094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>
                        <a:solidFill>
                          <a:srgbClr val="FF0000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39" name="TextBox 3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379148" y="3391064"/>
                      <a:ext cx="298094" cy="276999"/>
                    </a:xfrm>
                    <a:prstGeom prst="rect">
                      <a:avLst/>
                    </a:prstGeom>
                    <a:blipFill rotWithShape="0">
                      <a:blip r:embed="rId11"/>
                      <a:stretch>
                        <a:fillRect l="-21429" r="-16667" b="-3947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44" name="Straight Arrow Connector 43"/>
                <p:cNvCxnSpPr/>
                <p:nvPr/>
              </p:nvCxnSpPr>
              <p:spPr>
                <a:xfrm flipH="1">
                  <a:off x="8373878" y="4706252"/>
                  <a:ext cx="535427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45" name="TextBox 44"/>
                    <p:cNvSpPr txBox="1"/>
                    <p:nvPr/>
                  </p:nvSpPr>
                  <p:spPr>
                    <a:xfrm>
                      <a:off x="8466683" y="4811111"/>
                      <a:ext cx="497618" cy="695581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den>
                            </m:f>
                          </m:oMath>
                        </m:oMathPara>
                      </a14:m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>
                <p:sp>
                  <p:nvSpPr>
                    <p:cNvPr id="45" name="TextBox 44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66683" y="4811111"/>
                      <a:ext cx="497618" cy="695581"/>
                    </a:xfrm>
                    <a:prstGeom prst="rect">
                      <a:avLst/>
                    </a:prstGeom>
                    <a:blipFill rotWithShape="0">
                      <a:blip r:embed="rId1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32" name="Freeform 31"/>
              <p:cNvSpPr/>
              <p:nvPr/>
            </p:nvSpPr>
            <p:spPr>
              <a:xfrm>
                <a:off x="1834085" y="3906390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Freeform 32"/>
              <p:cNvSpPr/>
              <p:nvPr/>
            </p:nvSpPr>
            <p:spPr>
              <a:xfrm>
                <a:off x="3498862" y="3902228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Freeform 33"/>
              <p:cNvSpPr/>
              <p:nvPr/>
            </p:nvSpPr>
            <p:spPr>
              <a:xfrm flipV="1">
                <a:off x="2626756" y="4481565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reeform 34"/>
              <p:cNvSpPr/>
              <p:nvPr/>
            </p:nvSpPr>
            <p:spPr>
              <a:xfrm flipV="1">
                <a:off x="2886644" y="4479423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reeform 35"/>
              <p:cNvSpPr/>
              <p:nvPr/>
            </p:nvSpPr>
            <p:spPr>
              <a:xfrm>
                <a:off x="2738749" y="5341592"/>
                <a:ext cx="217306" cy="594661"/>
              </a:xfrm>
              <a:custGeom>
                <a:avLst/>
                <a:gdLst>
                  <a:gd name="connsiteX0" fmla="*/ 0 w 4056826"/>
                  <a:gd name="connsiteY0" fmla="*/ 2433017 h 2433017"/>
                  <a:gd name="connsiteX1" fmla="*/ 986589 w 4056826"/>
                  <a:gd name="connsiteY1" fmla="*/ 1410333 h 2433017"/>
                  <a:gd name="connsiteX2" fmla="*/ 1636295 w 4056826"/>
                  <a:gd name="connsiteY2" fmla="*/ 291396 h 2433017"/>
                  <a:gd name="connsiteX3" fmla="*/ 2033337 w 4056826"/>
                  <a:gd name="connsiteY3" fmla="*/ 2638 h 2433017"/>
                  <a:gd name="connsiteX4" fmla="*/ 2538663 w 4056826"/>
                  <a:gd name="connsiteY4" fmla="*/ 399680 h 2433017"/>
                  <a:gd name="connsiteX5" fmla="*/ 3080084 w 4056826"/>
                  <a:gd name="connsiteY5" fmla="*/ 1434396 h 2433017"/>
                  <a:gd name="connsiteX6" fmla="*/ 3801979 w 4056826"/>
                  <a:gd name="connsiteY6" fmla="*/ 2228480 h 2433017"/>
                  <a:gd name="connsiteX7" fmla="*/ 4042610 w 4056826"/>
                  <a:gd name="connsiteY7" fmla="*/ 2384891 h 2433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56826" h="2433017">
                    <a:moveTo>
                      <a:pt x="0" y="2433017"/>
                    </a:moveTo>
                    <a:cubicBezTo>
                      <a:pt x="356936" y="2100143"/>
                      <a:pt x="713873" y="1767270"/>
                      <a:pt x="986589" y="1410333"/>
                    </a:cubicBezTo>
                    <a:cubicBezTo>
                      <a:pt x="1259305" y="1053396"/>
                      <a:pt x="1461837" y="526012"/>
                      <a:pt x="1636295" y="291396"/>
                    </a:cubicBezTo>
                    <a:cubicBezTo>
                      <a:pt x="1810753" y="56780"/>
                      <a:pt x="1882943" y="-15409"/>
                      <a:pt x="2033337" y="2638"/>
                    </a:cubicBezTo>
                    <a:cubicBezTo>
                      <a:pt x="2183731" y="20685"/>
                      <a:pt x="2364205" y="161054"/>
                      <a:pt x="2538663" y="399680"/>
                    </a:cubicBezTo>
                    <a:cubicBezTo>
                      <a:pt x="2713121" y="638306"/>
                      <a:pt x="2869531" y="1129596"/>
                      <a:pt x="3080084" y="1434396"/>
                    </a:cubicBezTo>
                    <a:cubicBezTo>
                      <a:pt x="3290637" y="1739196"/>
                      <a:pt x="3641558" y="2070064"/>
                      <a:pt x="3801979" y="2228480"/>
                    </a:cubicBezTo>
                    <a:cubicBezTo>
                      <a:pt x="3962400" y="2386896"/>
                      <a:pt x="4102768" y="2483149"/>
                      <a:pt x="4042610" y="2384891"/>
                    </a:cubicBezTo>
                  </a:path>
                </a:pathLst>
              </a:cu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7" name="TextBox 36"/>
                  <p:cNvSpPr txBox="1"/>
                  <p:nvPr/>
                </p:nvSpPr>
                <p:spPr>
                  <a:xfrm>
                    <a:off x="4152271" y="4372879"/>
                    <a:ext cx="149913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71" name="TextBox 7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152271" y="4372879"/>
                    <a:ext cx="149913" cy="276999"/>
                  </a:xfrm>
                  <a:prstGeom prst="rect">
                    <a:avLst/>
                  </a:prstGeom>
                  <a:blipFill rotWithShape="0">
                    <a:blip r:embed="rId13"/>
                    <a:stretch>
                      <a:fillRect l="-32000" r="-28000" b="-4348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/>
                <p:cNvSpPr txBox="1"/>
                <p:nvPr/>
              </p:nvSpPr>
              <p:spPr>
                <a:xfrm>
                  <a:off x="2358470" y="4722359"/>
                  <a:ext cx="19409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oMath>
                    </m:oMathPara>
                  </a14:m>
                  <a:endParaRPr lang="en-US" dirty="0">
                    <a:solidFill>
                      <a:schemeClr val="accent6"/>
                    </a:solidFill>
                  </a:endParaRPr>
                </a:p>
              </p:txBody>
            </p:sp>
          </mc:Choice>
          <mc:Fallback xmlns="">
            <p:sp>
              <p:nvSpPr>
                <p:cNvPr id="50" name="TextBox 4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58470" y="4722359"/>
                  <a:ext cx="194092" cy="276999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 l="-29630" r="-29630" b="-216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0" name="Rectangle 49"/>
          <p:cNvSpPr/>
          <p:nvPr/>
        </p:nvSpPr>
        <p:spPr>
          <a:xfrm>
            <a:off x="2868473" y="6380088"/>
            <a:ext cx="72776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i="1" dirty="0">
                <a:latin typeface="EB Garamond"/>
              </a:rPr>
              <a:t>A. </a:t>
            </a:r>
            <a:r>
              <a:rPr lang="en-US" sz="1400" i="1" dirty="0" err="1" smtClean="0">
                <a:latin typeface="EB Garamond"/>
              </a:rPr>
              <a:t>Eickbusch</a:t>
            </a:r>
            <a:r>
              <a:rPr lang="en-US" sz="1400" i="1" dirty="0" smtClean="0">
                <a:latin typeface="EB Garamond"/>
              </a:rPr>
              <a:t>, </a:t>
            </a:r>
            <a:r>
              <a:rPr lang="en-US" sz="1400" i="1" dirty="0">
                <a:latin typeface="EB Garamond"/>
              </a:rPr>
              <a:t>..., R. </a:t>
            </a:r>
            <a:r>
              <a:rPr lang="en-US" sz="1400" i="1" dirty="0" err="1">
                <a:latin typeface="EB Garamond"/>
              </a:rPr>
              <a:t>Schoelkopf</a:t>
            </a:r>
            <a:r>
              <a:rPr lang="en-US" sz="1400" i="1" dirty="0">
                <a:latin typeface="EB Garamond"/>
              </a:rPr>
              <a:t>, M. </a:t>
            </a:r>
            <a:r>
              <a:rPr lang="en-US" sz="1400" i="1" dirty="0" err="1" smtClean="0">
                <a:latin typeface="EB Garamond"/>
              </a:rPr>
              <a:t>Devoret</a:t>
            </a:r>
            <a:r>
              <a:rPr lang="en-US" sz="1400" i="1" dirty="0" smtClean="0">
                <a:latin typeface="EB Garamond"/>
              </a:rPr>
              <a:t>. </a:t>
            </a:r>
            <a:r>
              <a:rPr lang="en-US" sz="1400" i="1" dirty="0" err="1"/>
              <a:t>A</a:t>
            </a:r>
            <a:r>
              <a:rPr lang="en-US" sz="1400" i="1" dirty="0" err="1" smtClean="0"/>
              <a:t>rXiv</a:t>
            </a:r>
            <a:r>
              <a:rPr lang="en-US" sz="1400" i="1" dirty="0" smtClean="0"/>
              <a:t> </a:t>
            </a:r>
            <a:r>
              <a:rPr lang="en-US" sz="1400" i="1" dirty="0"/>
              <a:t>preprint </a:t>
            </a:r>
            <a:r>
              <a:rPr lang="en-US" sz="1400" i="1" dirty="0" smtClean="0"/>
              <a:t>arXiv:2111.06414 (2021)</a:t>
            </a:r>
            <a:endParaRPr lang="en-US" sz="1400" i="1" dirty="0">
              <a:latin typeface="Noto Sans Symbol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/>
              <p:cNvSpPr txBox="1"/>
              <p:nvPr/>
            </p:nvSpPr>
            <p:spPr>
              <a:xfrm>
                <a:off x="3911309" y="4758038"/>
                <a:ext cx="2260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1" name="Text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309" y="4758038"/>
                <a:ext cx="226023" cy="276999"/>
              </a:xfrm>
              <a:prstGeom prst="rect">
                <a:avLst/>
              </a:prstGeom>
              <a:blipFill rotWithShape="0">
                <a:blip r:embed="rId16"/>
                <a:stretch>
                  <a:fillRect l="-13514" r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2" name="TextBox 51"/>
              <p:cNvSpPr txBox="1"/>
              <p:nvPr/>
            </p:nvSpPr>
            <p:spPr>
              <a:xfrm>
                <a:off x="8194831" y="4725111"/>
                <a:ext cx="2260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4831" y="4725111"/>
                <a:ext cx="226023" cy="276999"/>
              </a:xfrm>
              <a:prstGeom prst="rect">
                <a:avLst/>
              </a:prstGeom>
              <a:blipFill rotWithShape="0">
                <a:blip r:embed="rId17"/>
                <a:stretch>
                  <a:fillRect l="-10811" r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3" name="TextBox 52"/>
              <p:cNvSpPr txBox="1"/>
              <p:nvPr/>
            </p:nvSpPr>
            <p:spPr>
              <a:xfrm>
                <a:off x="4682150" y="1534635"/>
                <a:ext cx="2827697" cy="4168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†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e>
                      </m:d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53" name="TextBox 5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2150" y="1534635"/>
                <a:ext cx="2827697" cy="416845"/>
              </a:xfrm>
              <a:prstGeom prst="rect">
                <a:avLst/>
              </a:prstGeom>
              <a:blipFill rotWithShape="0"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4" name="TextBox 53"/>
              <p:cNvSpPr txBox="1"/>
              <p:nvPr/>
            </p:nvSpPr>
            <p:spPr>
              <a:xfrm>
                <a:off x="2234105" y="2550465"/>
                <a:ext cx="1048557" cy="37888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†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𝑎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54" name="TextBox 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4105" y="2550465"/>
                <a:ext cx="1048557" cy="378886"/>
              </a:xfrm>
              <a:prstGeom prst="rect">
                <a:avLst/>
              </a:prstGeom>
              <a:blipFill rotWithShape="0">
                <a:blip r:embed="rId19"/>
                <a:stretch>
                  <a:fillRect l="-6395" t="-3175" r="-1163" b="-2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5" name="TextBox 54"/>
              <p:cNvSpPr txBox="1"/>
              <p:nvPr/>
            </p:nvSpPr>
            <p:spPr>
              <a:xfrm>
                <a:off x="9254934" y="2491496"/>
                <a:ext cx="107734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𝜒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55" name="TextBox 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4934" y="2491496"/>
                <a:ext cx="1077346" cy="369332"/>
              </a:xfrm>
              <a:prstGeom prst="rect">
                <a:avLst/>
              </a:prstGeom>
              <a:blipFill rotWithShape="0">
                <a:blip r:embed="rId20"/>
                <a:stretch>
                  <a:fillRect l="-6215" t="-1667" r="-565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6" name="TextBox 55"/>
              <p:cNvSpPr txBox="1"/>
              <p:nvPr/>
            </p:nvSpPr>
            <p:spPr>
              <a:xfrm>
                <a:off x="5982986" y="2041413"/>
                <a:ext cx="2260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6" name="TextBox 5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2986" y="2041413"/>
                <a:ext cx="226023" cy="276999"/>
              </a:xfrm>
              <a:prstGeom prst="rect">
                <a:avLst/>
              </a:prstGeom>
              <a:blipFill rotWithShape="0">
                <a:blip r:embed="rId21"/>
                <a:stretch>
                  <a:fillRect l="-10526" r="-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7" name="TextBox 56"/>
              <p:cNvSpPr txBox="1"/>
              <p:nvPr/>
            </p:nvSpPr>
            <p:spPr>
              <a:xfrm>
                <a:off x="3783777" y="2601408"/>
                <a:ext cx="2260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7" name="Text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3777" y="2601408"/>
                <a:ext cx="226023" cy="276999"/>
              </a:xfrm>
              <a:prstGeom prst="rect">
                <a:avLst/>
              </a:prstGeom>
              <a:blipFill rotWithShape="0">
                <a:blip r:embed="rId22"/>
                <a:stretch>
                  <a:fillRect l="-24324" r="-18919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8" name="TextBox 57"/>
              <p:cNvSpPr txBox="1"/>
              <p:nvPr/>
            </p:nvSpPr>
            <p:spPr>
              <a:xfrm>
                <a:off x="8307842" y="2584830"/>
                <a:ext cx="2260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8" name="TextBox 5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7842" y="2584830"/>
                <a:ext cx="226023" cy="276999"/>
              </a:xfrm>
              <a:prstGeom prst="rect">
                <a:avLst/>
              </a:prstGeom>
              <a:blipFill rotWithShape="0">
                <a:blip r:embed="rId23"/>
                <a:stretch>
                  <a:fillRect l="-24324" r="-18919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399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Multimode ECD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054" y="3463487"/>
            <a:ext cx="998566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0" i="1" dirty="0" smtClean="0">
              <a:latin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Universal Control for Two Modes</a:t>
            </a:r>
          </a:p>
          <a:p>
            <a:r>
              <a:rPr lang="en-US" dirty="0" smtClean="0"/>
              <a:t>Not simultaneously driving each mode to prevent heating of modes [1,2]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5821563" y="2594008"/>
                <a:ext cx="674864" cy="830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5400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1563" y="2594008"/>
                <a:ext cx="674864" cy="83099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/>
          <p:cNvGrpSpPr/>
          <p:nvPr/>
        </p:nvGrpSpPr>
        <p:grpSpPr>
          <a:xfrm>
            <a:off x="725325" y="1794393"/>
            <a:ext cx="3801737" cy="2204679"/>
            <a:chOff x="626431" y="2063637"/>
            <a:chExt cx="3801737" cy="2204679"/>
          </a:xfrm>
        </p:grpSpPr>
        <p:grpSp>
          <p:nvGrpSpPr>
            <p:cNvPr id="34" name="Group 33"/>
            <p:cNvGrpSpPr/>
            <p:nvPr/>
          </p:nvGrpSpPr>
          <p:grpSpPr>
            <a:xfrm>
              <a:off x="626431" y="2063637"/>
              <a:ext cx="3801737" cy="2204679"/>
              <a:chOff x="658147" y="3795512"/>
              <a:chExt cx="4568157" cy="2613275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658147" y="3795512"/>
                <a:ext cx="4466183" cy="2613275"/>
              </a:xfrm>
              <a:prstGeom prst="roundRect">
                <a:avLst/>
              </a:prstGeom>
              <a:solidFill>
                <a:srgbClr val="71DA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" name="Group 3"/>
              <p:cNvGrpSpPr/>
              <p:nvPr/>
            </p:nvGrpSpPr>
            <p:grpSpPr>
              <a:xfrm>
                <a:off x="756364" y="3866695"/>
                <a:ext cx="4469940" cy="2455677"/>
                <a:chOff x="6823918" y="211965"/>
                <a:chExt cx="4469940" cy="2455677"/>
              </a:xfrm>
            </p:grpSpPr>
            <p:cxnSp>
              <p:nvCxnSpPr>
                <p:cNvPr id="5" name="Straight Connector 4"/>
                <p:cNvCxnSpPr/>
                <p:nvPr/>
              </p:nvCxnSpPr>
              <p:spPr>
                <a:xfrm>
                  <a:off x="7850656" y="520899"/>
                  <a:ext cx="3248526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/>
                <p:cNvCxnSpPr/>
                <p:nvPr/>
              </p:nvCxnSpPr>
              <p:spPr>
                <a:xfrm>
                  <a:off x="7850656" y="1494262"/>
                  <a:ext cx="3248526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/>
                <p:cNvCxnSpPr/>
                <p:nvPr/>
              </p:nvCxnSpPr>
              <p:spPr>
                <a:xfrm>
                  <a:off x="7850656" y="2493651"/>
                  <a:ext cx="3248526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/>
                <p:cNvCxnSpPr/>
                <p:nvPr/>
              </p:nvCxnSpPr>
              <p:spPr>
                <a:xfrm>
                  <a:off x="10091063" y="1765765"/>
                  <a:ext cx="0" cy="668027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9" name="Oval 8"/>
                <p:cNvSpPr/>
                <p:nvPr/>
              </p:nvSpPr>
              <p:spPr>
                <a:xfrm>
                  <a:off x="9998976" y="2433792"/>
                  <a:ext cx="156346" cy="124924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ounded Rectangle 9"/>
                <p:cNvSpPr/>
                <p:nvPr/>
              </p:nvSpPr>
              <p:spPr>
                <a:xfrm>
                  <a:off x="9286894" y="211965"/>
                  <a:ext cx="1608338" cy="1597179"/>
                </a:xfrm>
                <a:prstGeom prst="roundRect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" name="TextBox 10"/>
                    <p:cNvSpPr txBox="1"/>
                    <p:nvPr/>
                  </p:nvSpPr>
                  <p:spPr>
                    <a:xfrm>
                      <a:off x="9503119" y="492391"/>
                      <a:ext cx="1790739" cy="98500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2400" b="1" dirty="0"/>
                        <a:t>M</a:t>
                      </a:r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ECD (</a:t>
                      </a:r>
                      <a14:m>
                        <m:oMath xmlns:m="http://schemas.openxmlformats.org/officeDocument/2006/math"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oMath>
                      </a14:m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" name="TextBox 1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503119" y="492391"/>
                      <a:ext cx="1790739" cy="985007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l="-6122" t="-5882" b="-1617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12" name="TextBox 11"/>
                <p:cNvSpPr txBox="1"/>
                <p:nvPr/>
              </p:nvSpPr>
              <p:spPr>
                <a:xfrm>
                  <a:off x="6850166" y="336233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Mode 1</a:t>
                  </a:r>
                  <a:endParaRPr lang="en-US" dirty="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6844046" y="1294867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Mode 2</a:t>
                  </a:r>
                  <a:endParaRPr lang="en-US" dirty="0"/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6823918" y="2298310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Qubit</a:t>
                  </a:r>
                  <a:endParaRPr lang="en-US" dirty="0"/>
                </a:p>
              </p:txBody>
            </p: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Rounded Rectangle 36"/>
                <p:cNvSpPr/>
                <p:nvPr/>
              </p:nvSpPr>
              <p:spPr>
                <a:xfrm>
                  <a:off x="1718216" y="3731775"/>
                  <a:ext cx="843635" cy="443441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0" smtClean="0">
                                <a:latin typeface="Cambria Math" panose="02040503050406030204" pitchFamily="18" charset="0"/>
                              </a:rPr>
                              <m:t>𝐑</m:t>
                            </m:r>
                          </m:e>
                          <m:sub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𝝓</m:t>
                            </m:r>
                          </m:sub>
                        </m:sSub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𝜽</m:t>
                        </m:r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000" b="1" dirty="0"/>
                </a:p>
              </p:txBody>
            </p:sp>
          </mc:Choice>
          <mc:Fallback xmlns="">
            <p:sp>
              <p:nvSpPr>
                <p:cNvPr id="37" name="Rounded Rectangle 3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18216" y="3731775"/>
                  <a:ext cx="843635" cy="443441"/>
                </a:xfrm>
                <a:prstGeom prst="roundRect">
                  <a:avLst/>
                </a:prstGeom>
                <a:blipFill rotWithShape="0">
                  <a:blip r:embed="rId5"/>
                  <a:stretch>
                    <a:fillRect l="-5000" r="-2857" b="-8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9" name="Group 38"/>
          <p:cNvGrpSpPr/>
          <p:nvPr/>
        </p:nvGrpSpPr>
        <p:grpSpPr>
          <a:xfrm>
            <a:off x="7486477" y="1762502"/>
            <a:ext cx="3573194" cy="2341015"/>
            <a:chOff x="5517000" y="2022560"/>
            <a:chExt cx="3573194" cy="2341015"/>
          </a:xfrm>
        </p:grpSpPr>
        <p:grpSp>
          <p:nvGrpSpPr>
            <p:cNvPr id="36" name="Group 35"/>
            <p:cNvGrpSpPr/>
            <p:nvPr/>
          </p:nvGrpSpPr>
          <p:grpSpPr>
            <a:xfrm>
              <a:off x="5517000" y="2022560"/>
              <a:ext cx="3573194" cy="2341015"/>
              <a:chOff x="7061982" y="3716705"/>
              <a:chExt cx="4600135" cy="2810704"/>
            </a:xfrm>
          </p:grpSpPr>
          <p:sp>
            <p:nvSpPr>
              <p:cNvPr id="35" name="Rounded Rectangle 34"/>
              <p:cNvSpPr/>
              <p:nvPr/>
            </p:nvSpPr>
            <p:spPr>
              <a:xfrm>
                <a:off x="7061982" y="3716705"/>
                <a:ext cx="4600135" cy="2810704"/>
              </a:xfrm>
              <a:prstGeom prst="roundRect">
                <a:avLst/>
              </a:prstGeom>
              <a:solidFill>
                <a:srgbClr val="71DA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5" name="Group 14"/>
              <p:cNvGrpSpPr/>
              <p:nvPr/>
            </p:nvGrpSpPr>
            <p:grpSpPr>
              <a:xfrm>
                <a:off x="7182432" y="3877325"/>
                <a:ext cx="4414726" cy="2501128"/>
                <a:chOff x="6745462" y="3947083"/>
                <a:chExt cx="4414726" cy="2501128"/>
              </a:xfrm>
            </p:grpSpPr>
            <p:grpSp>
              <p:nvGrpSpPr>
                <p:cNvPr id="16" name="Group 15"/>
                <p:cNvGrpSpPr/>
                <p:nvPr/>
              </p:nvGrpSpPr>
              <p:grpSpPr>
                <a:xfrm>
                  <a:off x="7856169" y="3947083"/>
                  <a:ext cx="3304019" cy="2468592"/>
                  <a:chOff x="6629399" y="1830732"/>
                  <a:chExt cx="4576679" cy="3804061"/>
                </a:xfrm>
              </p:grpSpPr>
              <p:cxnSp>
                <p:nvCxnSpPr>
                  <p:cNvPr id="20" name="Straight Connector 19"/>
                  <p:cNvCxnSpPr/>
                  <p:nvPr/>
                </p:nvCxnSpPr>
                <p:spPr>
                  <a:xfrm>
                    <a:off x="6629399" y="2442410"/>
                    <a:ext cx="4499811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6629400" y="3942348"/>
                    <a:ext cx="4499811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Straight Connector 21"/>
                  <p:cNvCxnSpPr/>
                  <p:nvPr/>
                </p:nvCxnSpPr>
                <p:spPr>
                  <a:xfrm>
                    <a:off x="6629400" y="5482390"/>
                    <a:ext cx="4499811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8016884" y="3299546"/>
                    <a:ext cx="1600199" cy="1359569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Rounded Rectangle 23"/>
                  <p:cNvSpPr/>
                  <p:nvPr/>
                </p:nvSpPr>
                <p:spPr>
                  <a:xfrm>
                    <a:off x="9459060" y="1830732"/>
                    <a:ext cx="1600199" cy="1359569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5" name="Straight Connector 24"/>
                  <p:cNvCxnSpPr/>
                  <p:nvPr/>
                </p:nvCxnSpPr>
                <p:spPr>
                  <a:xfrm>
                    <a:off x="8888324" y="4659115"/>
                    <a:ext cx="0" cy="898358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/>
                  <p:cNvCxnSpPr/>
                  <p:nvPr/>
                </p:nvCxnSpPr>
                <p:spPr>
                  <a:xfrm>
                    <a:off x="10294776" y="3190303"/>
                    <a:ext cx="0" cy="2310063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" name="Oval 26"/>
                  <p:cNvSpPr/>
                  <p:nvPr/>
                </p:nvSpPr>
                <p:spPr>
                  <a:xfrm>
                    <a:off x="8771019" y="5442288"/>
                    <a:ext cx="216568" cy="192505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" name="Oval 27"/>
                  <p:cNvSpPr/>
                  <p:nvPr/>
                </p:nvSpPr>
                <p:spPr>
                  <a:xfrm>
                    <a:off x="10186493" y="5408125"/>
                    <a:ext cx="216568" cy="192505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9" name="TextBox 28"/>
                      <p:cNvSpPr txBox="1"/>
                      <p:nvPr/>
                    </p:nvSpPr>
                    <p:spPr>
                      <a:xfrm>
                        <a:off x="7980635" y="3589473"/>
                        <a:ext cx="1853168" cy="74857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2000" b="1" dirty="0" smtClean="0">
                            <a:solidFill>
                              <a:schemeClr val="tx1"/>
                            </a:solidFill>
                          </a:rPr>
                          <a:t>ECD(</a:t>
                        </a:r>
                        <a14:m>
                          <m:oMath xmlns:m="http://schemas.openxmlformats.org/officeDocument/2006/math">
                            <m:r>
                              <a:rPr lang="en-US" sz="20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𝜷</m:t>
                            </m:r>
                          </m:oMath>
                        </a14:m>
                        <a:r>
                          <a:rPr lang="en-US" sz="2000" b="1" dirty="0" smtClean="0">
                            <a:solidFill>
                              <a:schemeClr val="tx1"/>
                            </a:solidFill>
                          </a:rPr>
                          <a:t>)</a:t>
                        </a:r>
                        <a:endParaRPr lang="en-US" sz="2000" b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29" name="TextBox 28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7980635" y="3589473"/>
                        <a:ext cx="1853168" cy="748571"/>
                      </a:xfrm>
                      <a:prstGeom prst="rect">
                        <a:avLst/>
                      </a:prstGeom>
                      <a:blipFill rotWithShape="0">
                        <a:blip r:embed="rId6"/>
                        <a:stretch>
                          <a:fillRect l="-5848" t="-7576" b="-25758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0" name="TextBox 29"/>
                      <p:cNvSpPr txBox="1"/>
                      <p:nvPr/>
                    </p:nvSpPr>
                    <p:spPr>
                      <a:xfrm>
                        <a:off x="9494676" y="2110243"/>
                        <a:ext cx="1711402" cy="74026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2000" b="1" dirty="0" smtClean="0">
                            <a:solidFill>
                              <a:schemeClr val="tx1"/>
                            </a:solidFill>
                          </a:rPr>
                          <a:t>ECD(</a:t>
                        </a:r>
                        <a14:m>
                          <m:oMath xmlns:m="http://schemas.openxmlformats.org/officeDocument/2006/math">
                            <m:r>
                              <a:rPr lang="en-US" sz="20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𝜸</m:t>
                            </m:r>
                          </m:oMath>
                        </a14:m>
                        <a:r>
                          <a:rPr lang="en-US" sz="2000" b="1" dirty="0" smtClean="0">
                            <a:solidFill>
                              <a:schemeClr val="tx1"/>
                            </a:solidFill>
                          </a:rPr>
                          <a:t>)</a:t>
                        </a:r>
                        <a:endParaRPr lang="en-US" sz="2000" b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30" name="TextBox 29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9494676" y="2110243"/>
                        <a:ext cx="1711402" cy="740267"/>
                      </a:xfrm>
                      <a:prstGeom prst="rect">
                        <a:avLst/>
                      </a:prstGeom>
                      <a:blipFill rotWithShape="0">
                        <a:blip r:embed="rId7"/>
                        <a:stretch>
                          <a:fillRect l="-7006" t="-9231" r="-637" b="-27692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sp>
              <p:nvSpPr>
                <p:cNvPr id="17" name="TextBox 16"/>
                <p:cNvSpPr txBox="1"/>
                <p:nvPr/>
              </p:nvSpPr>
              <p:spPr>
                <a:xfrm>
                  <a:off x="6771710" y="4116802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Mode 1</a:t>
                  </a:r>
                  <a:endParaRPr lang="en-US" dirty="0"/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6765590" y="5075436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Mode 2</a:t>
                  </a:r>
                  <a:endParaRPr lang="en-US" dirty="0"/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6745462" y="6078879"/>
                  <a:ext cx="102673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Qubit</a:t>
                  </a:r>
                  <a:endParaRPr lang="en-US" dirty="0"/>
                </a:p>
              </p:txBody>
            </p: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Rounded Rectangle 37"/>
                <p:cNvSpPr/>
                <p:nvPr/>
              </p:nvSpPr>
              <p:spPr>
                <a:xfrm>
                  <a:off x="6581932" y="3883827"/>
                  <a:ext cx="843635" cy="443441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0" smtClean="0">
                                <a:latin typeface="Cambria Math" panose="02040503050406030204" pitchFamily="18" charset="0"/>
                              </a:rPr>
                              <m:t>𝐑</m:t>
                            </m:r>
                          </m:e>
                          <m:sub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𝝓</m:t>
                            </m:r>
                          </m:sub>
                        </m:sSub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𝜽</m:t>
                        </m:r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000" b="1" dirty="0"/>
                </a:p>
              </p:txBody>
            </p:sp>
          </mc:Choice>
          <mc:Fallback xmlns="">
            <p:sp>
              <p:nvSpPr>
                <p:cNvPr id="38" name="Rounded Rectangle 3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81932" y="3883827"/>
                  <a:ext cx="843635" cy="443441"/>
                </a:xfrm>
                <a:prstGeom prst="roundRect">
                  <a:avLst/>
                </a:prstGeom>
                <a:blipFill rotWithShape="0">
                  <a:blip r:embed="rId8"/>
                  <a:stretch>
                    <a:fillRect l="-5000" r="-2857" b="-9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1" name="TextBox 40"/>
          <p:cNvSpPr txBox="1"/>
          <p:nvPr/>
        </p:nvSpPr>
        <p:spPr>
          <a:xfrm>
            <a:off x="2660745" y="6065648"/>
            <a:ext cx="11956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[1] </a:t>
            </a:r>
            <a:r>
              <a:rPr lang="en-US" dirty="0" err="1" smtClean="0"/>
              <a:t>Eickbusch</a:t>
            </a:r>
            <a:r>
              <a:rPr lang="en-US" dirty="0" smtClean="0"/>
              <a:t>, Alec , </a:t>
            </a:r>
            <a:r>
              <a:rPr lang="en-US" dirty="0"/>
              <a:t>et al. W34. 00005. APS March Meeting (2022). </a:t>
            </a:r>
          </a:p>
          <a:p>
            <a:r>
              <a:rPr lang="en-US" dirty="0" smtClean="0"/>
              <a:t>[</a:t>
            </a:r>
            <a:r>
              <a:rPr lang="en-US" dirty="0"/>
              <a:t>2</a:t>
            </a:r>
            <a:r>
              <a:rPr lang="en-US" dirty="0" smtClean="0"/>
              <a:t>] </a:t>
            </a:r>
            <a:r>
              <a:rPr lang="en-US" dirty="0" err="1"/>
              <a:t>Diringer</a:t>
            </a:r>
            <a:r>
              <a:rPr lang="en-US" dirty="0"/>
              <a:t>, </a:t>
            </a:r>
            <a:r>
              <a:rPr lang="en-US" dirty="0" err="1"/>
              <a:t>Asaf</a:t>
            </a:r>
            <a:r>
              <a:rPr lang="en-US" dirty="0"/>
              <a:t> A., et al. </a:t>
            </a:r>
            <a:r>
              <a:rPr lang="en-US" i="1" dirty="0" err="1" smtClean="0"/>
              <a:t>arXiv</a:t>
            </a:r>
            <a:r>
              <a:rPr lang="en-US" i="1" dirty="0" smtClean="0"/>
              <a:t> </a:t>
            </a:r>
            <a:r>
              <a:rPr lang="en-US" i="1" dirty="0"/>
              <a:t>preprint arXiv:2301.09831</a:t>
            </a:r>
            <a:r>
              <a:rPr lang="en-US" dirty="0"/>
              <a:t> (2023</a:t>
            </a:r>
            <a:r>
              <a:rPr lang="en-US" dirty="0" smtClean="0"/>
              <a:t>).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1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Mode ECD : </a:t>
            </a:r>
            <a:r>
              <a:rPr lang="en-US" sz="2800" dirty="0" smtClean="0"/>
              <a:t>Unwanted Cross Kerr Terms</a:t>
            </a: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707441" y="2101335"/>
                <a:ext cx="1905912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𝑎𝑏</m:t>
                          </m:r>
                        </m:sub>
                      </m:sSub>
                      <m:sSup>
                        <m:sSupPr>
                          <m:ctrlP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sz="28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441" y="2101335"/>
                <a:ext cx="1905912" cy="369332"/>
              </a:xfrm>
              <a:prstGeom prst="rect">
                <a:avLst/>
              </a:prstGeom>
              <a:blipFill rotWithShape="0">
                <a:blip r:embed="rId2"/>
                <a:stretch>
                  <a:fillRect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/>
          <p:cNvCxnSpPr/>
          <p:nvPr/>
        </p:nvCxnSpPr>
        <p:spPr>
          <a:xfrm>
            <a:off x="3157079" y="2286001"/>
            <a:ext cx="3874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7004445" y="1994850"/>
                <a:ext cx="533607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𝑎𝑏</m:t>
                          </m:r>
                        </m:sub>
                      </m:sSub>
                      <m:sSup>
                        <m:sSupPr>
                          <m:ctrlPr>
                            <a:rPr lang="en-US" sz="240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4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)(</m:t>
                      </m:r>
                      <m:sSup>
                        <m:sSupPr>
                          <m:ctrlPr>
                            <a:rPr lang="en-US" sz="240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4445" y="1994850"/>
                <a:ext cx="5336076" cy="461665"/>
              </a:xfrm>
              <a:prstGeom prst="rect">
                <a:avLst/>
              </a:prstGeom>
              <a:blipFill rotWithShape="0">
                <a:blip r:embed="rId3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3620046" y="1824336"/>
            <a:ext cx="3215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Displaced Frame Transformation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52864" y="3162073"/>
            <a:ext cx="3781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Terms of form :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7423485" y="3218698"/>
            <a:ext cx="3705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How to avoid :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838200" y="3814012"/>
                <a:ext cx="342097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𝑎𝑏</m:t>
                          </m:r>
                        </m:sub>
                      </m:sSub>
                      <m:r>
                        <a:rPr lang="en-US" sz="2400" b="1" i="1">
                          <a:latin typeface="Cambria Math" panose="02040503050406030204" pitchFamily="18" charset="0"/>
                        </a:rPr>
                        <m:t>𝜶𝜷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814012"/>
                <a:ext cx="3420979" cy="461665"/>
              </a:xfrm>
              <a:prstGeom prst="rect">
                <a:avLst/>
              </a:prstGeom>
              <a:blipFill rotWithShape="0">
                <a:blip r:embed="rId4"/>
                <a:stretch>
                  <a:fillRect b="-1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220327" y="3814012"/>
                <a:ext cx="490888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 smtClean="0"/>
                  <a:t>should not be  </a:t>
                </a:r>
                <a:r>
                  <a:rPr lang="en-US" sz="2000" dirty="0"/>
                  <a:t>simultaneously nonzero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0327" y="3814012"/>
                <a:ext cx="4908884" cy="707886"/>
              </a:xfrm>
              <a:prstGeom prst="rect">
                <a:avLst/>
              </a:prstGeom>
              <a:blipFill rotWithShape="0">
                <a:blip r:embed="rId5"/>
                <a:stretch>
                  <a:fillRect t="-51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838200" y="4499809"/>
                <a:ext cx="3420979" cy="4700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𝑎𝑏</m:t>
                          </m:r>
                        </m:sub>
                      </m:sSub>
                      <m:sSup>
                        <m:sSup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𝜶</m:t>
                              </m:r>
                            </m:e>
                          </m:d>
                        </m:e>
                        <m:sup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sz="2400" b="1" i="1">
                          <a:latin typeface="Cambria Math" panose="02040503050406030204" pitchFamily="18" charset="0"/>
                        </a:rPr>
                        <m:t>𝜷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99809"/>
                <a:ext cx="3420979" cy="470000"/>
              </a:xfrm>
              <a:prstGeom prst="rect">
                <a:avLst/>
              </a:prstGeom>
              <a:blipFill rotWithShape="0">
                <a:blip r:embed="rId6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7004445" y="4521898"/>
                <a:ext cx="490888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 smtClean="0"/>
                  <a:t>Echoed out when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2000" dirty="0" smtClean="0"/>
                  <a:t> flips  </a:t>
                </a:r>
                <a:endParaRPr lang="en-US" sz="2000" dirty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4445" y="4521898"/>
                <a:ext cx="4908884" cy="707886"/>
              </a:xfrm>
              <a:prstGeom prst="rect">
                <a:avLst/>
              </a:prstGeom>
              <a:blipFill rotWithShape="0">
                <a:blip r:embed="rId7"/>
                <a:stretch>
                  <a:fillRect l="-1242" t="-51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1639081" y="5549749"/>
                <a:ext cx="1819216" cy="4700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</m:sSub>
                    <m:sSup>
                      <m:sSup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𝜶</m:t>
                            </m:r>
                          </m:e>
                        </m:d>
                      </m:e>
                      <m:sup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9081" y="5549749"/>
                <a:ext cx="1819216" cy="470000"/>
              </a:xfrm>
              <a:prstGeom prst="rect">
                <a:avLst/>
              </a:prstGeom>
              <a:blipFill rotWithShape="0">
                <a:blip r:embed="rId8"/>
                <a:stretch>
                  <a:fillRect l="-1007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148137" y="5320874"/>
                <a:ext cx="4981073" cy="1058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/>
                  <a:t>Make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≪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≈10</m:t>
                    </m:r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 smtClean="0"/>
                  <a:t>kHz</a:t>
                </a:r>
              </a:p>
              <a:p>
                <a:pPr algn="ctr"/>
                <a:r>
                  <a:rPr lang="en-US" sz="2000" dirty="0" smtClean="0"/>
                  <a:t>Note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𝜅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𝜅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ra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≈0.33 </m:t>
                    </m:r>
                  </m:oMath>
                </a14:m>
                <a:r>
                  <a:rPr lang="en-US" sz="2000" dirty="0" smtClean="0"/>
                  <a:t>Hz … good!</a:t>
                </a:r>
              </a:p>
              <a:p>
                <a:pPr algn="ctr"/>
                <a:r>
                  <a:rPr lang="en-US" sz="1600" dirty="0" smtClean="0"/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1600" dirty="0" smtClean="0"/>
                  <a:t> 300 MHz for </a:t>
                </a:r>
                <a:r>
                  <a:rPr lang="en-US" sz="1600" dirty="0" err="1" smtClean="0"/>
                  <a:t>transmons</a:t>
                </a:r>
                <a:r>
                  <a:rPr lang="en-US" sz="1600" dirty="0" smtClean="0"/>
                  <a:t>) </a:t>
                </a:r>
                <a:endParaRPr lang="en-US" sz="16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8137" y="5320874"/>
                <a:ext cx="4981073" cy="1058175"/>
              </a:xfrm>
              <a:prstGeom prst="rect">
                <a:avLst/>
              </a:prstGeom>
              <a:blipFill rotWithShape="0">
                <a:blip r:embed="rId9"/>
                <a:stretch>
                  <a:fillRect l="-1224" t="-3468" r="-1102" b="-69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030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Mode ECD: State Transfer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7728858" y="3410311"/>
                <a:ext cx="3729804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⊗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0" smtClean="0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m:rPr>
                              <m:sty m:val="p"/>
                            </m:rPr>
                            <a:rPr lang="en-US" sz="3200" b="0" i="0" smtClean="0"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⊗|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0⟩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8858" y="3410311"/>
                <a:ext cx="3729804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90688"/>
            <a:ext cx="5624286" cy="468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38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Mode ECD: State Transfer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1292358" y="1935060"/>
            <a:ext cx="9173333" cy="1928532"/>
            <a:chOff x="942201" y="1799600"/>
            <a:chExt cx="10534182" cy="2494104"/>
          </a:xfrm>
        </p:grpSpPr>
        <p:sp>
          <p:nvSpPr>
            <p:cNvPr id="22" name="Rounded Rectangle 21"/>
            <p:cNvSpPr/>
            <p:nvPr/>
          </p:nvSpPr>
          <p:spPr>
            <a:xfrm>
              <a:off x="942201" y="1799600"/>
              <a:ext cx="10534182" cy="2494104"/>
            </a:xfrm>
            <a:prstGeom prst="roundRect">
              <a:avLst/>
            </a:prstGeom>
            <a:solidFill>
              <a:srgbClr val="71DA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Connector 27"/>
            <p:cNvCxnSpPr/>
            <p:nvPr/>
          </p:nvCxnSpPr>
          <p:spPr>
            <a:xfrm flipV="1">
              <a:off x="2078753" y="2351612"/>
              <a:ext cx="8961120" cy="346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041383" y="3149600"/>
              <a:ext cx="8961120" cy="158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2037167" y="3957332"/>
              <a:ext cx="8961120" cy="401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1041465" y="2987978"/>
              <a:ext cx="1193392" cy="477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Mode 1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058049" y="2175241"/>
              <a:ext cx="1042825" cy="477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Mode 2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128565" y="3799723"/>
              <a:ext cx="917549" cy="477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Qubit</a:t>
              </a:r>
              <a:endParaRPr lang="en-US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2069720" y="2024167"/>
              <a:ext cx="2665566" cy="2122192"/>
              <a:chOff x="2069720" y="2024167"/>
              <a:chExt cx="2665566" cy="2122192"/>
            </a:xfrm>
          </p:grpSpPr>
          <p:sp>
            <p:nvSpPr>
              <p:cNvPr id="31" name="Rounded Rectangle 30"/>
              <p:cNvSpPr/>
              <p:nvPr/>
            </p:nvSpPr>
            <p:spPr>
              <a:xfrm>
                <a:off x="2819430" y="2818052"/>
                <a:ext cx="867771" cy="65246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 flipH="1">
                <a:off x="3308101" y="3470518"/>
                <a:ext cx="0" cy="56792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5" name="Oval 34"/>
              <p:cNvSpPr/>
              <p:nvPr/>
            </p:nvSpPr>
            <p:spPr>
              <a:xfrm>
                <a:off x="3242321" y="3976190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7" name="TextBox 36"/>
                  <p:cNvSpPr txBox="1"/>
                  <p:nvPr/>
                </p:nvSpPr>
                <p:spPr>
                  <a:xfrm>
                    <a:off x="2780478" y="2974755"/>
                    <a:ext cx="1057812" cy="43784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ECD(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oMath>
                    </a14:m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)</a:t>
                    </a:r>
                    <a:endParaRPr lang="en-US" sz="1600" b="1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7" name="TextBox 3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780478" y="2974755"/>
                    <a:ext cx="1057812" cy="437840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l="-3974" t="-5357" b="-2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grpSp>
            <p:nvGrpSpPr>
              <p:cNvPr id="43" name="Group 42"/>
              <p:cNvGrpSpPr/>
              <p:nvPr/>
            </p:nvGrpSpPr>
            <p:grpSpPr>
              <a:xfrm>
                <a:off x="3628148" y="2024167"/>
                <a:ext cx="1107138" cy="2037606"/>
                <a:chOff x="3628148" y="2024167"/>
                <a:chExt cx="1107138" cy="2037606"/>
              </a:xfrm>
            </p:grpSpPr>
            <p:sp>
              <p:nvSpPr>
                <p:cNvPr id="32" name="Rounded Rectangle 31"/>
                <p:cNvSpPr/>
                <p:nvPr/>
              </p:nvSpPr>
              <p:spPr>
                <a:xfrm>
                  <a:off x="3628148" y="2024167"/>
                  <a:ext cx="931448" cy="645392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4" name="Straight Connector 33"/>
                <p:cNvCxnSpPr/>
                <p:nvPr/>
              </p:nvCxnSpPr>
              <p:spPr>
                <a:xfrm flipH="1">
                  <a:off x="4096785" y="2669559"/>
                  <a:ext cx="0" cy="1338022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6" name="Oval 35"/>
                <p:cNvSpPr/>
                <p:nvPr/>
              </p:nvSpPr>
              <p:spPr>
                <a:xfrm>
                  <a:off x="4036064" y="3957725"/>
                  <a:ext cx="121443" cy="104048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8" name="TextBox 37"/>
                    <p:cNvSpPr txBox="1"/>
                    <p:nvPr/>
                  </p:nvSpPr>
                  <p:spPr>
                    <a:xfrm>
                      <a:off x="3648120" y="2175240"/>
                      <a:ext cx="1087166" cy="43784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ECD(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𝜸</m:t>
                              </m:r>
                            </m:e>
                            <m:sub>
                              <m:r>
                                <a:rPr lang="en-US" sz="16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oMath>
                      </a14:m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38" name="TextBox 3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48120" y="2175240"/>
                      <a:ext cx="1087166" cy="437840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l="-3871" t="-5357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2069720" y="3751655"/>
                    <a:ext cx="888500" cy="394704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0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1600" b="1" i="0" smtClean="0">
                                  <a:latin typeface="Cambria Math" panose="02040503050406030204" pitchFamily="18" charset="0"/>
                                </a:rPr>
                                <m:t>𝐑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6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</a:rPr>
                                    <m:t>𝝓</m:t>
                                  </m:r>
                                </m:e>
                                <m:sub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16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en-US" sz="1600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sz="1600" b="1" dirty="0"/>
                  </a:p>
                </p:txBody>
              </p:sp>
            </mc:Choice>
            <mc:Fallback xmlns="">
              <p:sp>
                <p:nvSpPr>
                  <p:cNvPr id="21" name="Rounded Rectangle 20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069720" y="3751655"/>
                    <a:ext cx="888500" cy="394704"/>
                  </a:xfrm>
                  <a:prstGeom prst="roundRect">
                    <a:avLst/>
                  </a:prstGeom>
                  <a:blipFill rotWithShape="0">
                    <a:blip r:embed="rId5"/>
                    <a:stretch>
                      <a:fillRect l="-6202" r="-11628" b="-1538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59" name="Group 58"/>
            <p:cNvGrpSpPr/>
            <p:nvPr/>
          </p:nvGrpSpPr>
          <p:grpSpPr>
            <a:xfrm>
              <a:off x="4553506" y="1985145"/>
              <a:ext cx="2665566" cy="2122192"/>
              <a:chOff x="2069720" y="2024167"/>
              <a:chExt cx="2665566" cy="2122192"/>
            </a:xfrm>
          </p:grpSpPr>
          <p:sp>
            <p:nvSpPr>
              <p:cNvPr id="60" name="Rounded Rectangle 59"/>
              <p:cNvSpPr/>
              <p:nvPr/>
            </p:nvSpPr>
            <p:spPr>
              <a:xfrm>
                <a:off x="2819430" y="2818052"/>
                <a:ext cx="867771" cy="65246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1" name="Straight Connector 60"/>
              <p:cNvCxnSpPr/>
              <p:nvPr/>
            </p:nvCxnSpPr>
            <p:spPr>
              <a:xfrm flipH="1">
                <a:off x="3308101" y="3470518"/>
                <a:ext cx="0" cy="56792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3242321" y="3976190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2780478" y="2974755"/>
                    <a:ext cx="1057812" cy="43784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ECD(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oMath>
                    </a14:m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)</a:t>
                    </a:r>
                    <a:endParaRPr lang="en-US" sz="1600" b="1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3" name="TextBox 6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780478" y="2974755"/>
                    <a:ext cx="1057812" cy="437840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l="-3289" t="-5455" b="-2363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grpSp>
            <p:nvGrpSpPr>
              <p:cNvPr id="64" name="Group 63"/>
              <p:cNvGrpSpPr/>
              <p:nvPr/>
            </p:nvGrpSpPr>
            <p:grpSpPr>
              <a:xfrm>
                <a:off x="3628148" y="2024167"/>
                <a:ext cx="1107138" cy="2037606"/>
                <a:chOff x="3628148" y="2024167"/>
                <a:chExt cx="1107138" cy="2037606"/>
              </a:xfrm>
            </p:grpSpPr>
            <p:sp>
              <p:nvSpPr>
                <p:cNvPr id="66" name="Rounded Rectangle 65"/>
                <p:cNvSpPr/>
                <p:nvPr/>
              </p:nvSpPr>
              <p:spPr>
                <a:xfrm>
                  <a:off x="3628148" y="2024167"/>
                  <a:ext cx="931448" cy="645392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/>
                <p:cNvCxnSpPr/>
                <p:nvPr/>
              </p:nvCxnSpPr>
              <p:spPr>
                <a:xfrm flipH="1">
                  <a:off x="4096785" y="2669559"/>
                  <a:ext cx="0" cy="1338022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68" name="Oval 67"/>
                <p:cNvSpPr/>
                <p:nvPr/>
              </p:nvSpPr>
              <p:spPr>
                <a:xfrm>
                  <a:off x="4036064" y="3957725"/>
                  <a:ext cx="121443" cy="104048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9" name="TextBox 68"/>
                    <p:cNvSpPr txBox="1"/>
                    <p:nvPr/>
                  </p:nvSpPr>
                  <p:spPr>
                    <a:xfrm>
                      <a:off x="3648120" y="2175240"/>
                      <a:ext cx="1087166" cy="43784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ECD(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𝜸</m:t>
                              </m:r>
                            </m:e>
                            <m:sub>
                              <m:r>
                                <a:rPr lang="en-US" sz="16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</m:oMath>
                      </a14:m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69" name="TextBox 6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48120" y="2175240"/>
                      <a:ext cx="1087166" cy="437840"/>
                    </a:xfrm>
                    <a:prstGeom prst="rect">
                      <a:avLst/>
                    </a:prstGeom>
                    <a:blipFill rotWithShape="0">
                      <a:blip r:embed="rId7"/>
                      <a:stretch>
                        <a:fillRect l="-3205" t="-5357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" name="Rounded Rectangle 64"/>
                  <p:cNvSpPr/>
                  <p:nvPr/>
                </p:nvSpPr>
                <p:spPr>
                  <a:xfrm>
                    <a:off x="2069720" y="3751655"/>
                    <a:ext cx="888500" cy="394704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0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1600" b="1" i="0" smtClean="0">
                                  <a:latin typeface="Cambria Math" panose="02040503050406030204" pitchFamily="18" charset="0"/>
                                </a:rPr>
                                <m:t>𝐑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6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</a:rPr>
                                    <m:t>𝝓</m:t>
                                  </m:r>
                                </m:e>
                                <m:sub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16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a:rPr lang="en-US" sz="1600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sz="1600" b="1" dirty="0"/>
                  </a:p>
                </p:txBody>
              </p:sp>
            </mc:Choice>
            <mc:Fallback xmlns="">
              <p:sp>
                <p:nvSpPr>
                  <p:cNvPr id="65" name="Rounded Rectangle 64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069720" y="3751655"/>
                    <a:ext cx="888500" cy="394704"/>
                  </a:xfrm>
                  <a:prstGeom prst="roundRect">
                    <a:avLst/>
                  </a:prstGeom>
                  <a:blipFill rotWithShape="0">
                    <a:blip r:embed="rId8"/>
                    <a:stretch>
                      <a:fillRect l="-6202" r="-11628" b="-1538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0" name="Group 69"/>
            <p:cNvGrpSpPr/>
            <p:nvPr/>
          </p:nvGrpSpPr>
          <p:grpSpPr>
            <a:xfrm>
              <a:off x="8349505" y="2004445"/>
              <a:ext cx="2665566" cy="2122192"/>
              <a:chOff x="2069720" y="2024167"/>
              <a:chExt cx="2665566" cy="2122192"/>
            </a:xfrm>
          </p:grpSpPr>
          <p:sp>
            <p:nvSpPr>
              <p:cNvPr id="71" name="Rounded Rectangle 70"/>
              <p:cNvSpPr/>
              <p:nvPr/>
            </p:nvSpPr>
            <p:spPr>
              <a:xfrm>
                <a:off x="2819430" y="2818052"/>
                <a:ext cx="867771" cy="65246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Connector 71"/>
              <p:cNvCxnSpPr/>
              <p:nvPr/>
            </p:nvCxnSpPr>
            <p:spPr>
              <a:xfrm flipH="1">
                <a:off x="3308101" y="3470518"/>
                <a:ext cx="0" cy="56792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3" name="Oval 72"/>
              <p:cNvSpPr/>
              <p:nvPr/>
            </p:nvSpPr>
            <p:spPr>
              <a:xfrm>
                <a:off x="3242321" y="3976190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4" name="TextBox 73"/>
                  <p:cNvSpPr txBox="1"/>
                  <p:nvPr/>
                </p:nvSpPr>
                <p:spPr>
                  <a:xfrm>
                    <a:off x="2780478" y="2974755"/>
                    <a:ext cx="1057812" cy="43784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ECD(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𝑵</m:t>
                            </m:r>
                          </m:sub>
                        </m:sSub>
                      </m:oMath>
                    </a14:m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)</a:t>
                    </a:r>
                    <a:endParaRPr lang="en-US" sz="1600" b="1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74" name="TextBox 7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780478" y="2974755"/>
                    <a:ext cx="1057812" cy="437840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l="-3974" t="-5357" r="-662" b="-2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grpSp>
            <p:nvGrpSpPr>
              <p:cNvPr id="75" name="Group 74"/>
              <p:cNvGrpSpPr/>
              <p:nvPr/>
            </p:nvGrpSpPr>
            <p:grpSpPr>
              <a:xfrm>
                <a:off x="3628148" y="2024167"/>
                <a:ext cx="1107138" cy="2037606"/>
                <a:chOff x="3628148" y="2024167"/>
                <a:chExt cx="1107138" cy="2037606"/>
              </a:xfrm>
            </p:grpSpPr>
            <p:sp>
              <p:nvSpPr>
                <p:cNvPr id="77" name="Rounded Rectangle 76"/>
                <p:cNvSpPr/>
                <p:nvPr/>
              </p:nvSpPr>
              <p:spPr>
                <a:xfrm>
                  <a:off x="3628148" y="2024167"/>
                  <a:ext cx="931448" cy="645392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8" name="Straight Connector 77"/>
                <p:cNvCxnSpPr/>
                <p:nvPr/>
              </p:nvCxnSpPr>
              <p:spPr>
                <a:xfrm flipH="1">
                  <a:off x="4096785" y="2669559"/>
                  <a:ext cx="0" cy="1338022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79" name="Oval 78"/>
                <p:cNvSpPr/>
                <p:nvPr/>
              </p:nvSpPr>
              <p:spPr>
                <a:xfrm>
                  <a:off x="4036064" y="3957725"/>
                  <a:ext cx="121443" cy="104048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0" name="TextBox 79"/>
                    <p:cNvSpPr txBox="1"/>
                    <p:nvPr/>
                  </p:nvSpPr>
                  <p:spPr>
                    <a:xfrm>
                      <a:off x="3648120" y="2175240"/>
                      <a:ext cx="1087166" cy="43784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ECD(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𝜸</m:t>
                              </m:r>
                            </m:e>
                            <m:sub>
                              <m:r>
                                <a:rPr lang="en-US" sz="16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b>
                          </m:sSub>
                        </m:oMath>
                      </a14:m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80" name="TextBox 79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48120" y="2175240"/>
                      <a:ext cx="1087166" cy="437840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 l="-3871" t="-5455" b="-2363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6" name="Rounded Rectangle 75"/>
                  <p:cNvSpPr/>
                  <p:nvPr/>
                </p:nvSpPr>
                <p:spPr>
                  <a:xfrm>
                    <a:off x="2069720" y="3751655"/>
                    <a:ext cx="888500" cy="394704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0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1600" b="1" i="0" smtClean="0">
                                  <a:latin typeface="Cambria Math" panose="02040503050406030204" pitchFamily="18" charset="0"/>
                                </a:rPr>
                                <m:t>𝐑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6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</a:rPr>
                                    <m:t>𝝓</m:t>
                                  </m:r>
                                </m:e>
                                <m:sub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16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b>
                          </m:sSub>
                          <m:r>
                            <a:rPr lang="en-US" sz="1600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sz="1600" b="1" dirty="0"/>
                  </a:p>
                </p:txBody>
              </p:sp>
            </mc:Choice>
            <mc:Fallback xmlns="">
              <p:sp>
                <p:nvSpPr>
                  <p:cNvPr id="76" name="Rounded Rectangle 75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069720" y="3751655"/>
                    <a:ext cx="888500" cy="394704"/>
                  </a:xfrm>
                  <a:prstGeom prst="roundRect">
                    <a:avLst/>
                  </a:prstGeom>
                  <a:blipFill rotWithShape="0">
                    <a:blip r:embed="rId11"/>
                    <a:stretch>
                      <a:fillRect l="-7752" r="-13178" b="-1346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84" name="Group 83"/>
            <p:cNvGrpSpPr/>
            <p:nvPr/>
          </p:nvGrpSpPr>
          <p:grpSpPr>
            <a:xfrm>
              <a:off x="7576034" y="2291103"/>
              <a:ext cx="483035" cy="105276"/>
              <a:chOff x="7576034" y="2291103"/>
              <a:chExt cx="483035" cy="105276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7937626" y="2292331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7768184" y="2292331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7576034" y="2291103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7593150" y="3094379"/>
              <a:ext cx="483035" cy="105276"/>
              <a:chOff x="7576034" y="2291103"/>
              <a:chExt cx="483035" cy="105276"/>
            </a:xfrm>
          </p:grpSpPr>
          <p:sp>
            <p:nvSpPr>
              <p:cNvPr id="86" name="Oval 85"/>
              <p:cNvSpPr/>
              <p:nvPr/>
            </p:nvSpPr>
            <p:spPr>
              <a:xfrm>
                <a:off x="7937626" y="2292331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Oval 86"/>
              <p:cNvSpPr/>
              <p:nvPr/>
            </p:nvSpPr>
            <p:spPr>
              <a:xfrm>
                <a:off x="7768184" y="2292331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Oval 87"/>
              <p:cNvSpPr/>
              <p:nvPr/>
            </p:nvSpPr>
            <p:spPr>
              <a:xfrm>
                <a:off x="7576034" y="2291103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7601997" y="3915921"/>
              <a:ext cx="483035" cy="105276"/>
              <a:chOff x="7576034" y="2291103"/>
              <a:chExt cx="483035" cy="105276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7937626" y="2292331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7768184" y="2292331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7576034" y="2291103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13" name="Group 212"/>
          <p:cNvGrpSpPr/>
          <p:nvPr/>
        </p:nvGrpSpPr>
        <p:grpSpPr>
          <a:xfrm>
            <a:off x="1342092" y="4337185"/>
            <a:ext cx="9173333" cy="1928532"/>
            <a:chOff x="1322525" y="4663909"/>
            <a:chExt cx="9173333" cy="1928532"/>
          </a:xfrm>
        </p:grpSpPr>
        <p:sp>
          <p:nvSpPr>
            <p:cNvPr id="149" name="Rounded Rectangle 148"/>
            <p:cNvSpPr/>
            <p:nvPr/>
          </p:nvSpPr>
          <p:spPr>
            <a:xfrm>
              <a:off x="1322525" y="4663909"/>
              <a:ext cx="9173333" cy="1928532"/>
            </a:xfrm>
            <a:prstGeom prst="roundRect">
              <a:avLst/>
            </a:prstGeom>
            <a:solidFill>
              <a:srgbClr val="71DA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/>
            <p:cNvCxnSpPr/>
            <p:nvPr/>
          </p:nvCxnSpPr>
          <p:spPr>
            <a:xfrm flipV="1">
              <a:off x="2312253" y="5090745"/>
              <a:ext cx="7803486" cy="267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 flipV="1">
              <a:off x="2279710" y="5707778"/>
              <a:ext cx="7803486" cy="1228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 flipV="1">
              <a:off x="2276039" y="6332346"/>
              <a:ext cx="7803486" cy="310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3" name="TextBox 152"/>
            <p:cNvSpPr txBox="1"/>
            <p:nvPr/>
          </p:nvSpPr>
          <p:spPr>
            <a:xfrm>
              <a:off x="1408966" y="5582806"/>
              <a:ext cx="1039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Mode 1</a:t>
              </a:r>
              <a:endParaRPr lang="en-US" dirty="0"/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1423407" y="4954368"/>
              <a:ext cx="9081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Mode 2</a:t>
              </a:r>
              <a:endParaRPr lang="en-US" dirty="0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484814" y="6210477"/>
              <a:ext cx="799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Qubit</a:t>
              </a:r>
              <a:endParaRPr lang="en-US" dirty="0"/>
            </a:p>
          </p:txBody>
        </p:sp>
        <p:sp>
          <p:nvSpPr>
            <p:cNvPr id="191" name="Rounded Rectangle 190"/>
            <p:cNvSpPr/>
            <p:nvPr/>
          </p:nvSpPr>
          <p:spPr>
            <a:xfrm>
              <a:off x="2957245" y="5451413"/>
              <a:ext cx="755669" cy="5045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/>
            <p:cNvCxnSpPr/>
            <p:nvPr/>
          </p:nvCxnSpPr>
          <p:spPr>
            <a:xfrm flipH="1">
              <a:off x="3382788" y="5955923"/>
              <a:ext cx="0" cy="43914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3" name="Oval 192"/>
            <p:cNvSpPr/>
            <p:nvPr/>
          </p:nvSpPr>
          <p:spPr>
            <a:xfrm>
              <a:off x="3325505" y="6346927"/>
              <a:ext cx="105754" cy="8045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4" name="TextBox 193"/>
                <p:cNvSpPr txBox="1"/>
                <p:nvPr/>
              </p:nvSpPr>
              <p:spPr>
                <a:xfrm>
                  <a:off x="2923325" y="5572581"/>
                  <a:ext cx="921159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ECD(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6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</m:e>
                        <m:sub>
                          <m:r>
                            <a:rPr lang="en-US" sz="16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a14:m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94" name="TextBox 19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23325" y="5572581"/>
                  <a:ext cx="921159" cy="338554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 l="-3974" t="-5455" b="-2363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6" name="Rounded Rectangle 195"/>
                <p:cNvSpPr/>
                <p:nvPr/>
              </p:nvSpPr>
              <p:spPr>
                <a:xfrm>
                  <a:off x="2304386" y="6173309"/>
                  <a:ext cx="773720" cy="305199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0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1600" b="1" i="0" smtClean="0">
                                <a:latin typeface="Cambria Math" panose="02040503050406030204" pitchFamily="18" charset="0"/>
                              </a:rPr>
                              <m:t>𝐑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𝝓</m:t>
                                </m:r>
                              </m:e>
                              <m: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</m:sub>
                        </m:s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  <m:t>𝜽</m:t>
                            </m:r>
                          </m:e>
                          <m:sub>
                            <m: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1600" b="1" dirty="0"/>
                </a:p>
              </p:txBody>
            </p:sp>
          </mc:Choice>
          <mc:Fallback xmlns="">
            <p:sp>
              <p:nvSpPr>
                <p:cNvPr id="196" name="Rounded Rectangle 19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04386" y="6173309"/>
                  <a:ext cx="773720" cy="305199"/>
                </a:xfrm>
                <a:prstGeom prst="roundRect">
                  <a:avLst/>
                </a:prstGeom>
                <a:blipFill rotWithShape="0">
                  <a:blip r:embed="rId13"/>
                  <a:stretch>
                    <a:fillRect l="-6202" r="-12403" b="-1538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81" name="Rounded Rectangle 180"/>
            <p:cNvSpPr/>
            <p:nvPr/>
          </p:nvSpPr>
          <p:spPr>
            <a:xfrm>
              <a:off x="5120166" y="5421240"/>
              <a:ext cx="755669" cy="5045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2" name="Straight Connector 181"/>
            <p:cNvCxnSpPr/>
            <p:nvPr/>
          </p:nvCxnSpPr>
          <p:spPr>
            <a:xfrm flipH="1">
              <a:off x="5545709" y="5925750"/>
              <a:ext cx="0" cy="43914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3" name="Oval 182"/>
            <p:cNvSpPr/>
            <p:nvPr/>
          </p:nvSpPr>
          <p:spPr>
            <a:xfrm>
              <a:off x="5488426" y="6316754"/>
              <a:ext cx="105754" cy="8045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4" name="TextBox 183"/>
                <p:cNvSpPr txBox="1"/>
                <p:nvPr/>
              </p:nvSpPr>
              <p:spPr>
                <a:xfrm>
                  <a:off x="5059297" y="5514937"/>
                  <a:ext cx="921159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ECD(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6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</m:e>
                        <m:sub>
                          <m:r>
                            <a:rPr lang="en-US" sz="16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𝑵</m:t>
                          </m:r>
                        </m:sub>
                      </m:sSub>
                    </m:oMath>
                  </a14:m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84" name="TextBox 18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59297" y="5514937"/>
                  <a:ext cx="921159" cy="338554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3311" t="-5357" r="-1325" b="-2142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85" name="Group 184"/>
            <p:cNvGrpSpPr/>
            <p:nvPr/>
          </p:nvGrpSpPr>
          <p:grpSpPr>
            <a:xfrm>
              <a:off x="7143132" y="4801830"/>
              <a:ext cx="948575" cy="1575551"/>
              <a:chOff x="3628148" y="2024167"/>
              <a:chExt cx="1089295" cy="2037606"/>
            </a:xfrm>
          </p:grpSpPr>
          <p:sp>
            <p:nvSpPr>
              <p:cNvPr id="187" name="Rounded Rectangle 186"/>
              <p:cNvSpPr/>
              <p:nvPr/>
            </p:nvSpPr>
            <p:spPr>
              <a:xfrm>
                <a:off x="3628148" y="2024167"/>
                <a:ext cx="931448" cy="645392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8" name="Straight Connector 187"/>
              <p:cNvCxnSpPr/>
              <p:nvPr/>
            </p:nvCxnSpPr>
            <p:spPr>
              <a:xfrm flipH="1">
                <a:off x="4096785" y="2669559"/>
                <a:ext cx="0" cy="133802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9" name="Oval 188"/>
              <p:cNvSpPr/>
              <p:nvPr/>
            </p:nvSpPr>
            <p:spPr>
              <a:xfrm>
                <a:off x="4036064" y="3957725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0" name="TextBox 189"/>
                  <p:cNvSpPr txBox="1"/>
                  <p:nvPr/>
                </p:nvSpPr>
                <p:spPr>
                  <a:xfrm>
                    <a:off x="3630277" y="2127943"/>
                    <a:ext cx="1087166" cy="43784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ECD(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𝜸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𝑵</m:t>
                            </m:r>
                          </m:sub>
                        </m:sSub>
                      </m:oMath>
                    </a14:m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)</a:t>
                    </a:r>
                    <a:endParaRPr lang="en-US" sz="1600" b="1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90" name="TextBox 18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30277" y="2127943"/>
                    <a:ext cx="1087166" cy="437840"/>
                  </a:xfrm>
                  <a:prstGeom prst="rect">
                    <a:avLst/>
                  </a:prstGeom>
                  <a:blipFill rotWithShape="0">
                    <a:blip r:embed="rId15"/>
                    <a:stretch>
                      <a:fillRect l="-3205" t="-5357" b="-2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6" name="Rounded Rectangle 185"/>
                <p:cNvSpPr/>
                <p:nvPr/>
              </p:nvSpPr>
              <p:spPr>
                <a:xfrm>
                  <a:off x="4448177" y="6163532"/>
                  <a:ext cx="773720" cy="305199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0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1600" b="1" i="0" smtClean="0">
                                <a:latin typeface="Cambria Math" panose="02040503050406030204" pitchFamily="18" charset="0"/>
                              </a:rPr>
                              <m:t>𝐑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𝝓</m:t>
                                </m:r>
                              </m:e>
                              <m: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𝑵</m:t>
                                </m:r>
                              </m:sub>
                            </m:sSub>
                          </m:sub>
                        </m:s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  <m:t>𝜽</m:t>
                            </m:r>
                          </m:e>
                          <m:sub>
                            <m: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  <m:t>𝑵</m:t>
                            </m:r>
                          </m:sub>
                        </m:s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1600" b="1" dirty="0"/>
                </a:p>
              </p:txBody>
            </p:sp>
          </mc:Choice>
          <mc:Fallback xmlns="">
            <p:sp>
              <p:nvSpPr>
                <p:cNvPr id="186" name="Rounded Rectangle 18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48177" y="6163532"/>
                  <a:ext cx="773720" cy="305199"/>
                </a:xfrm>
                <a:prstGeom prst="roundRect">
                  <a:avLst/>
                </a:prstGeom>
                <a:blipFill rotWithShape="0">
                  <a:blip r:embed="rId16"/>
                  <a:stretch>
                    <a:fillRect l="-9302" r="-14729" b="-132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75" name="Group 174"/>
            <p:cNvGrpSpPr/>
            <p:nvPr/>
          </p:nvGrpSpPr>
          <p:grpSpPr>
            <a:xfrm>
              <a:off x="9338994" y="4787832"/>
              <a:ext cx="964113" cy="1575551"/>
              <a:chOff x="3628148" y="2024167"/>
              <a:chExt cx="1107138" cy="2037606"/>
            </a:xfrm>
          </p:grpSpPr>
          <p:sp>
            <p:nvSpPr>
              <p:cNvPr id="177" name="Rounded Rectangle 176"/>
              <p:cNvSpPr/>
              <p:nvPr/>
            </p:nvSpPr>
            <p:spPr>
              <a:xfrm>
                <a:off x="3628148" y="2024167"/>
                <a:ext cx="931448" cy="645392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8" name="Straight Connector 177"/>
              <p:cNvCxnSpPr/>
              <p:nvPr/>
            </p:nvCxnSpPr>
            <p:spPr>
              <a:xfrm flipH="1">
                <a:off x="4096785" y="2669559"/>
                <a:ext cx="0" cy="133802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9" name="Oval 178"/>
              <p:cNvSpPr/>
              <p:nvPr/>
            </p:nvSpPr>
            <p:spPr>
              <a:xfrm>
                <a:off x="4036064" y="3957725"/>
                <a:ext cx="121443" cy="104048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0" name="TextBox 179"/>
                  <p:cNvSpPr txBox="1"/>
                  <p:nvPr/>
                </p:nvSpPr>
                <p:spPr>
                  <a:xfrm>
                    <a:off x="3648120" y="2175240"/>
                    <a:ext cx="1087166" cy="43784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ECD(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𝜸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𝑵</m:t>
                            </m:r>
                          </m:sub>
                        </m:sSub>
                      </m:oMath>
                    </a14:m>
                    <a:r>
                      <a:rPr lang="en-US" sz="1600" b="1" dirty="0" smtClean="0">
                        <a:solidFill>
                          <a:schemeClr val="tx1"/>
                        </a:solidFill>
                      </a:rPr>
                      <a:t>)</a:t>
                    </a:r>
                    <a:endParaRPr lang="en-US" sz="1600" b="1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80" name="TextBox 17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48120" y="2175240"/>
                    <a:ext cx="1087166" cy="437840"/>
                  </a:xfrm>
                  <a:prstGeom prst="rect">
                    <a:avLst/>
                  </a:prstGeom>
                  <a:blipFill rotWithShape="0">
                    <a:blip r:embed="rId17"/>
                    <a:stretch>
                      <a:fillRect l="-3226" t="-5357" b="-2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6" name="Rounded Rectangle 175"/>
                <p:cNvSpPr/>
                <p:nvPr/>
              </p:nvSpPr>
              <p:spPr>
                <a:xfrm>
                  <a:off x="8788022" y="6151035"/>
                  <a:ext cx="773720" cy="305199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0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1600" b="1" i="0" smtClean="0">
                                <a:latin typeface="Cambria Math" panose="02040503050406030204" pitchFamily="18" charset="0"/>
                              </a:rPr>
                              <m:t>𝐑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𝝓</m:t>
                                </m:r>
                              </m:e>
                              <m: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</m:sub>
                        </m:s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  <m:t>𝜽</m:t>
                            </m:r>
                          </m:e>
                          <m:sub>
                            <m: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  <m:t>𝑵</m:t>
                            </m:r>
                          </m:sub>
                        </m:s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1600" b="1" dirty="0"/>
                </a:p>
              </p:txBody>
            </p:sp>
          </mc:Choice>
          <mc:Fallback xmlns="">
            <p:sp>
              <p:nvSpPr>
                <p:cNvPr id="176" name="Rounded Rectangle 17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88022" y="6151035"/>
                  <a:ext cx="773720" cy="305199"/>
                </a:xfrm>
                <a:prstGeom prst="roundRect">
                  <a:avLst/>
                </a:prstGeom>
                <a:blipFill rotWithShape="0">
                  <a:blip r:embed="rId18"/>
                  <a:stretch>
                    <a:fillRect l="-7752" r="-13178" b="-1538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01" name="Group 200"/>
            <p:cNvGrpSpPr/>
            <p:nvPr/>
          </p:nvGrpSpPr>
          <p:grpSpPr>
            <a:xfrm>
              <a:off x="3842478" y="5042799"/>
              <a:ext cx="443244" cy="1337771"/>
              <a:chOff x="7099372" y="5043957"/>
              <a:chExt cx="443244" cy="1337771"/>
            </a:xfrm>
          </p:grpSpPr>
          <p:sp>
            <p:nvSpPr>
              <p:cNvPr id="168" name="Oval 167"/>
              <p:cNvSpPr/>
              <p:nvPr/>
            </p:nvSpPr>
            <p:spPr>
              <a:xfrm>
                <a:off x="7414252" y="5044907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Oval 168"/>
              <p:cNvSpPr/>
              <p:nvPr/>
            </p:nvSpPr>
            <p:spPr>
              <a:xfrm>
                <a:off x="7266699" y="5044907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Oval 169"/>
              <p:cNvSpPr/>
              <p:nvPr/>
            </p:nvSpPr>
            <p:spPr>
              <a:xfrm>
                <a:off x="7099372" y="5043957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/>
              <p:cNvSpPr/>
              <p:nvPr/>
            </p:nvSpPr>
            <p:spPr>
              <a:xfrm>
                <a:off x="7429157" y="5666029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Oval 165"/>
              <p:cNvSpPr/>
              <p:nvPr/>
            </p:nvSpPr>
            <p:spPr>
              <a:xfrm>
                <a:off x="7281604" y="5666029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Oval 166"/>
              <p:cNvSpPr/>
              <p:nvPr/>
            </p:nvSpPr>
            <p:spPr>
              <a:xfrm>
                <a:off x="7114277" y="5665079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Oval 161"/>
              <p:cNvSpPr/>
              <p:nvPr/>
            </p:nvSpPr>
            <p:spPr>
              <a:xfrm>
                <a:off x="7436861" y="6301275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7289308" y="6301275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Oval 163"/>
              <p:cNvSpPr/>
              <p:nvPr/>
            </p:nvSpPr>
            <p:spPr>
              <a:xfrm>
                <a:off x="7121981" y="6300325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2" name="Rounded Rectangle 201"/>
                <p:cNvSpPr/>
                <p:nvPr/>
              </p:nvSpPr>
              <p:spPr>
                <a:xfrm>
                  <a:off x="6601231" y="6144327"/>
                  <a:ext cx="773720" cy="305199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0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1600" b="1" i="0" smtClean="0">
                                <a:latin typeface="Cambria Math" panose="02040503050406030204" pitchFamily="18" charset="0"/>
                              </a:rPr>
                              <m:t>𝐑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𝝓</m:t>
                                </m:r>
                              </m:e>
                              <m: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</m:sub>
                        </m:s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  <m:t>𝜽</m:t>
                            </m:r>
                          </m:e>
                          <m:sub>
                            <m:r>
                              <a:rPr lang="en-US" sz="1600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1600" b="1" dirty="0"/>
                </a:p>
              </p:txBody>
            </p:sp>
          </mc:Choice>
          <mc:Fallback xmlns="">
            <p:sp>
              <p:nvSpPr>
                <p:cNvPr id="202" name="Rounded Rectangle 20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01231" y="6144327"/>
                  <a:ext cx="773720" cy="305199"/>
                </a:xfrm>
                <a:prstGeom prst="roundRect">
                  <a:avLst/>
                </a:prstGeom>
                <a:blipFill rotWithShape="0">
                  <a:blip r:embed="rId19"/>
                  <a:stretch>
                    <a:fillRect l="-6202" r="-11628" b="-1538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03" name="Group 202"/>
            <p:cNvGrpSpPr/>
            <p:nvPr/>
          </p:nvGrpSpPr>
          <p:grpSpPr>
            <a:xfrm>
              <a:off x="8130038" y="5045032"/>
              <a:ext cx="443244" cy="1337771"/>
              <a:chOff x="7099372" y="5043957"/>
              <a:chExt cx="443244" cy="1337771"/>
            </a:xfrm>
          </p:grpSpPr>
          <p:sp>
            <p:nvSpPr>
              <p:cNvPr id="204" name="Oval 203"/>
              <p:cNvSpPr/>
              <p:nvPr/>
            </p:nvSpPr>
            <p:spPr>
              <a:xfrm>
                <a:off x="7414252" y="5044907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/>
              <p:cNvSpPr/>
              <p:nvPr/>
            </p:nvSpPr>
            <p:spPr>
              <a:xfrm>
                <a:off x="7266699" y="5044907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/>
              <p:cNvSpPr/>
              <p:nvPr/>
            </p:nvSpPr>
            <p:spPr>
              <a:xfrm>
                <a:off x="7099372" y="5043957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Oval 206"/>
              <p:cNvSpPr/>
              <p:nvPr/>
            </p:nvSpPr>
            <p:spPr>
              <a:xfrm>
                <a:off x="7429157" y="5666029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7281604" y="5666029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7114277" y="5665079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7436861" y="6301275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7289308" y="6301275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7121981" y="6300325"/>
                <a:ext cx="105755" cy="8045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24299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Mode ECD: State Transfer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38200" y="1757407"/>
                <a:ext cx="3468257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⊗</m:t>
                      </m:r>
                      <m:d>
                        <m:dPr>
                          <m:endChr m:val="⟩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begChr m:val="|"/>
                              <m:endChr m:val="⟩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32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</m:e>
                        <m:e>
                          <m:r>
                            <a:rPr lang="en-US" sz="3200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32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757407"/>
                <a:ext cx="3468257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331163" y="1431653"/>
                <a:ext cx="211763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⊗(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→|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⟩)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1163" y="1431653"/>
                <a:ext cx="2117631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3170" r="-4611" b="-3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31163" y="1905297"/>
                <a:ext cx="218495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⊗(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→|</m:t>
                      </m:r>
                      <m:r>
                        <a:rPr lang="en-US" sz="24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⟩)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1163" y="1905297"/>
                <a:ext cx="2184957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3073" r="-1676" b="-3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9201" y="2249850"/>
            <a:ext cx="5493657" cy="45780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543" y="2195421"/>
            <a:ext cx="5624286" cy="468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90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1528</TotalTime>
  <Words>835</Words>
  <Application>Microsoft Office PowerPoint</Application>
  <PresentationFormat>Widescreen</PresentationFormat>
  <Paragraphs>292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EB Garamond</vt:lpstr>
      <vt:lpstr>Noto Sans Symbols</vt:lpstr>
      <vt:lpstr>Office Theme</vt:lpstr>
      <vt:lpstr>Cross-talk Free Control of Multimode Cavities with Conditional Displacements</vt:lpstr>
      <vt:lpstr>Motivation</vt:lpstr>
      <vt:lpstr>Large Displacements</vt:lpstr>
      <vt:lpstr>Echoed Conditional Gates</vt:lpstr>
      <vt:lpstr>Multimode ECD</vt:lpstr>
      <vt:lpstr>Two Mode ECD : Unwanted Cross Kerr Terms</vt:lpstr>
      <vt:lpstr>Two Mode ECD: State Transfer</vt:lpstr>
      <vt:lpstr>Two Mode ECD: State Transfer</vt:lpstr>
      <vt:lpstr>Two Mode ECD: State Transfer</vt:lpstr>
      <vt:lpstr>Multimode ECD: Error Budget</vt:lpstr>
      <vt:lpstr>Transmon Relaxation</vt:lpstr>
      <vt:lpstr>Circle Grape</vt:lpstr>
      <vt:lpstr>PowerPoint Presentation</vt:lpstr>
      <vt:lpstr>Circle Grape: g01 -&gt; g10</vt:lpstr>
      <vt:lpstr>Comparing Grape and MECD</vt:lpstr>
      <vt:lpstr>Circle Grape Results</vt:lpstr>
      <vt:lpstr>Uniting with other schemes: Dealing with Unwanted Terms </vt:lpstr>
      <vt:lpstr>Sideband Drives</vt:lpstr>
      <vt:lpstr>Prev. Work: Echoed Cond. Disp.</vt:lpstr>
      <vt:lpstr>Conclusions and Future Work</vt:lpstr>
      <vt:lpstr>Circle Grape </vt:lpstr>
      <vt:lpstr>Multimode ECD</vt:lpstr>
      <vt:lpstr>Prev. Work: Echoed Cond. Disp.</vt:lpstr>
      <vt:lpstr>Prev. Work: Echoed Cond. Disp.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Cross-talk Free Control of Multimode Cavities with Conditional Displacements</dc:title>
  <dc:creator>Eesh Gupta</dc:creator>
  <cp:lastModifiedBy>Eesh Gupta</cp:lastModifiedBy>
  <cp:revision>63</cp:revision>
  <dcterms:created xsi:type="dcterms:W3CDTF">2023-01-25T13:56:33Z</dcterms:created>
  <dcterms:modified xsi:type="dcterms:W3CDTF">2023-02-13T11:01:21Z</dcterms:modified>
</cp:coreProperties>
</file>

<file path=docProps/thumbnail.jpeg>
</file>